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6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  <p:sldId id="334" r:id="rId81"/>
    <p:sldId id="335" r:id="rId82"/>
    <p:sldId id="336" r:id="rId83"/>
    <p:sldId id="337" r:id="rId84"/>
    <p:sldId id="338" r:id="rId85"/>
    <p:sldId id="339" r:id="rId86"/>
    <p:sldId id="340" r:id="rId87"/>
    <p:sldId id="341" r:id="rId88"/>
    <p:sldId id="342" r:id="rId89"/>
    <p:sldId id="343" r:id="rId90"/>
    <p:sldId id="344" r:id="rId91"/>
    <p:sldId id="345" r:id="rId92"/>
    <p:sldId id="346" r:id="rId93"/>
    <p:sldId id="347" r:id="rId94"/>
    <p:sldId id="348" r:id="rId95"/>
    <p:sldId id="349" r:id="rId96"/>
    <p:sldId id="350" r:id="rId97"/>
    <p:sldId id="351" r:id="rId98"/>
    <p:sldId id="352" r:id="rId99"/>
    <p:sldId id="353" r:id="rId100"/>
    <p:sldId id="354" r:id="rId101"/>
    <p:sldId id="355" r:id="rId102"/>
    <p:sldId id="356" r:id="rId103"/>
    <p:sldId id="357" r:id="rId104"/>
    <p:sldId id="358" r:id="rId105"/>
    <p:sldId id="359" r:id="rId106"/>
    <p:sldId id="360" r:id="rId107"/>
    <p:sldId id="361" r:id="rId108"/>
    <p:sldId id="362" r:id="rId109"/>
    <p:sldId id="363" r:id="rId110"/>
    <p:sldId id="364" r:id="rId111"/>
    <p:sldId id="365" r:id="rId112"/>
    <p:sldId id="366" r:id="rId113"/>
    <p:sldId id="367" r:id="rId114"/>
    <p:sldId id="368" r:id="rId115"/>
    <p:sldId id="369" r:id="rId116"/>
    <p:sldId id="370" r:id="rId117"/>
    <p:sldId id="371" r:id="rId118"/>
    <p:sldId id="372" r:id="rId119"/>
    <p:sldId id="373" r:id="rId120"/>
    <p:sldId id="374" r:id="rId121"/>
    <p:sldId id="375" r:id="rId122"/>
    <p:sldId id="376" r:id="rId123"/>
    <p:sldId id="377" r:id="rId124"/>
    <p:sldId id="378" r:id="rId125"/>
    <p:sldId id="379" r:id="rId126"/>
    <p:sldId id="380" r:id="rId127"/>
    <p:sldId id="381" r:id="rId128"/>
    <p:sldId id="382" r:id="rId129"/>
    <p:sldId id="383" r:id="rId130"/>
    <p:sldId id="384" r:id="rId131"/>
    <p:sldId id="385" r:id="rId132"/>
    <p:sldId id="386" r:id="rId133"/>
    <p:sldId id="387" r:id="rId134"/>
    <p:sldId id="388" r:id="rId135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000" b="0" i="0" u="none" strike="noStrike" cap="none" spc="0" normalizeH="0" baseline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1pPr>
    <a:lvl2pPr marL="0" marR="0" indent="2286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000" b="0" i="0" u="none" strike="noStrike" cap="none" spc="0" normalizeH="0" baseline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2pPr>
    <a:lvl3pPr marL="0" marR="0" indent="4572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000" b="0" i="0" u="none" strike="noStrike" cap="none" spc="0" normalizeH="0" baseline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3pPr>
    <a:lvl4pPr marL="0" marR="0" indent="6858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000" b="0" i="0" u="none" strike="noStrike" cap="none" spc="0" normalizeH="0" baseline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4pPr>
    <a:lvl5pPr marL="0" marR="0" indent="9144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000" b="0" i="0" u="none" strike="noStrike" cap="none" spc="0" normalizeH="0" baseline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5pPr>
    <a:lvl6pPr marL="0" marR="0" indent="11430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000" b="0" i="0" u="none" strike="noStrike" cap="none" spc="0" normalizeH="0" baseline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6pPr>
    <a:lvl7pPr marL="0" marR="0" indent="13716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000" b="0" i="0" u="none" strike="noStrike" cap="none" spc="0" normalizeH="0" baseline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7pPr>
    <a:lvl8pPr marL="0" marR="0" indent="16002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000" b="0" i="0" u="none" strike="noStrike" cap="none" spc="0" normalizeH="0" baseline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8pPr>
    <a:lvl9pPr marL="0" marR="0" indent="18288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000" b="0" i="0" u="none" strike="noStrike" cap="none" spc="0" normalizeH="0" baseline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9" Type="http://schemas.openxmlformats.org/officeDocument/2006/relationships/slide" Target="slides/slide97.xml"/><Relationship Id="rId98" Type="http://schemas.openxmlformats.org/officeDocument/2006/relationships/slide" Target="slides/slide96.xml"/><Relationship Id="rId97" Type="http://schemas.openxmlformats.org/officeDocument/2006/relationships/slide" Target="slides/slide95.xml"/><Relationship Id="rId96" Type="http://schemas.openxmlformats.org/officeDocument/2006/relationships/slide" Target="slides/slide94.xml"/><Relationship Id="rId95" Type="http://schemas.openxmlformats.org/officeDocument/2006/relationships/slide" Target="slides/slide93.xml"/><Relationship Id="rId94" Type="http://schemas.openxmlformats.org/officeDocument/2006/relationships/slide" Target="slides/slide92.xml"/><Relationship Id="rId93" Type="http://schemas.openxmlformats.org/officeDocument/2006/relationships/slide" Target="slides/slide91.xml"/><Relationship Id="rId92" Type="http://schemas.openxmlformats.org/officeDocument/2006/relationships/slide" Target="slides/slide90.xml"/><Relationship Id="rId91" Type="http://schemas.openxmlformats.org/officeDocument/2006/relationships/slide" Target="slides/slide89.xml"/><Relationship Id="rId90" Type="http://schemas.openxmlformats.org/officeDocument/2006/relationships/slide" Target="slides/slide88.xml"/><Relationship Id="rId9" Type="http://schemas.openxmlformats.org/officeDocument/2006/relationships/slide" Target="slides/slide7.xml"/><Relationship Id="rId89" Type="http://schemas.openxmlformats.org/officeDocument/2006/relationships/slide" Target="slides/slide87.xml"/><Relationship Id="rId88" Type="http://schemas.openxmlformats.org/officeDocument/2006/relationships/slide" Target="slides/slide86.xml"/><Relationship Id="rId87" Type="http://schemas.openxmlformats.org/officeDocument/2006/relationships/slide" Target="slides/slide85.xml"/><Relationship Id="rId86" Type="http://schemas.openxmlformats.org/officeDocument/2006/relationships/slide" Target="slides/slide84.xml"/><Relationship Id="rId85" Type="http://schemas.openxmlformats.org/officeDocument/2006/relationships/slide" Target="slides/slide83.xml"/><Relationship Id="rId84" Type="http://schemas.openxmlformats.org/officeDocument/2006/relationships/slide" Target="slides/slide82.xml"/><Relationship Id="rId83" Type="http://schemas.openxmlformats.org/officeDocument/2006/relationships/slide" Target="slides/slide81.xml"/><Relationship Id="rId82" Type="http://schemas.openxmlformats.org/officeDocument/2006/relationships/slide" Target="slides/slide80.xml"/><Relationship Id="rId81" Type="http://schemas.openxmlformats.org/officeDocument/2006/relationships/slide" Target="slides/slide79.xml"/><Relationship Id="rId80" Type="http://schemas.openxmlformats.org/officeDocument/2006/relationships/slide" Target="slides/slide78.xml"/><Relationship Id="rId8" Type="http://schemas.openxmlformats.org/officeDocument/2006/relationships/slide" Target="slides/slide6.xml"/><Relationship Id="rId79" Type="http://schemas.openxmlformats.org/officeDocument/2006/relationships/slide" Target="slides/slide77.xml"/><Relationship Id="rId78" Type="http://schemas.openxmlformats.org/officeDocument/2006/relationships/slide" Target="slides/slide76.xml"/><Relationship Id="rId77" Type="http://schemas.openxmlformats.org/officeDocument/2006/relationships/slide" Target="slides/slide75.xml"/><Relationship Id="rId76" Type="http://schemas.openxmlformats.org/officeDocument/2006/relationships/slide" Target="slides/slide74.xml"/><Relationship Id="rId75" Type="http://schemas.openxmlformats.org/officeDocument/2006/relationships/slide" Target="slides/slide73.xml"/><Relationship Id="rId74" Type="http://schemas.openxmlformats.org/officeDocument/2006/relationships/slide" Target="slides/slide72.xml"/><Relationship Id="rId73" Type="http://schemas.openxmlformats.org/officeDocument/2006/relationships/slide" Target="slides/slide71.xml"/><Relationship Id="rId72" Type="http://schemas.openxmlformats.org/officeDocument/2006/relationships/slide" Target="slides/slide70.xml"/><Relationship Id="rId71" Type="http://schemas.openxmlformats.org/officeDocument/2006/relationships/slide" Target="slides/slide69.xml"/><Relationship Id="rId70" Type="http://schemas.openxmlformats.org/officeDocument/2006/relationships/slide" Target="slides/slide68.xml"/><Relationship Id="rId7" Type="http://schemas.openxmlformats.org/officeDocument/2006/relationships/slide" Target="slides/slide5.xml"/><Relationship Id="rId69" Type="http://schemas.openxmlformats.org/officeDocument/2006/relationships/slide" Target="slides/slide67.xml"/><Relationship Id="rId68" Type="http://schemas.openxmlformats.org/officeDocument/2006/relationships/slide" Target="slides/slide66.xml"/><Relationship Id="rId67" Type="http://schemas.openxmlformats.org/officeDocument/2006/relationships/slide" Target="slides/slide65.xml"/><Relationship Id="rId66" Type="http://schemas.openxmlformats.org/officeDocument/2006/relationships/slide" Target="slides/slide64.xml"/><Relationship Id="rId65" Type="http://schemas.openxmlformats.org/officeDocument/2006/relationships/slide" Target="slides/slide63.xml"/><Relationship Id="rId64" Type="http://schemas.openxmlformats.org/officeDocument/2006/relationships/slide" Target="slides/slide62.xml"/><Relationship Id="rId63" Type="http://schemas.openxmlformats.org/officeDocument/2006/relationships/slide" Target="slides/slide61.xml"/><Relationship Id="rId62" Type="http://schemas.openxmlformats.org/officeDocument/2006/relationships/slide" Target="slides/slide60.xml"/><Relationship Id="rId61" Type="http://schemas.openxmlformats.org/officeDocument/2006/relationships/slide" Target="slides/slide59.xml"/><Relationship Id="rId60" Type="http://schemas.openxmlformats.org/officeDocument/2006/relationships/slide" Target="slides/slide58.xml"/><Relationship Id="rId6" Type="http://schemas.openxmlformats.org/officeDocument/2006/relationships/slide" Target="slides/slide4.xml"/><Relationship Id="rId59" Type="http://schemas.openxmlformats.org/officeDocument/2006/relationships/slide" Target="slides/slide57.xml"/><Relationship Id="rId58" Type="http://schemas.openxmlformats.org/officeDocument/2006/relationships/slide" Target="slides/slide56.xml"/><Relationship Id="rId57" Type="http://schemas.openxmlformats.org/officeDocument/2006/relationships/slide" Target="slides/slide55.xml"/><Relationship Id="rId56" Type="http://schemas.openxmlformats.org/officeDocument/2006/relationships/slide" Target="slides/slide54.xml"/><Relationship Id="rId55" Type="http://schemas.openxmlformats.org/officeDocument/2006/relationships/slide" Target="slides/slide53.xml"/><Relationship Id="rId54" Type="http://schemas.openxmlformats.org/officeDocument/2006/relationships/slide" Target="slides/slide52.xml"/><Relationship Id="rId53" Type="http://schemas.openxmlformats.org/officeDocument/2006/relationships/slide" Target="slides/slide51.xml"/><Relationship Id="rId52" Type="http://schemas.openxmlformats.org/officeDocument/2006/relationships/slide" Target="slides/slide50.xml"/><Relationship Id="rId51" Type="http://schemas.openxmlformats.org/officeDocument/2006/relationships/slide" Target="slides/slide49.xml"/><Relationship Id="rId50" Type="http://schemas.openxmlformats.org/officeDocument/2006/relationships/slide" Target="slides/slide48.xml"/><Relationship Id="rId5" Type="http://schemas.openxmlformats.org/officeDocument/2006/relationships/slide" Target="slides/slide3.xml"/><Relationship Id="rId49" Type="http://schemas.openxmlformats.org/officeDocument/2006/relationships/slide" Target="slides/slide47.xml"/><Relationship Id="rId48" Type="http://schemas.openxmlformats.org/officeDocument/2006/relationships/slide" Target="slides/slide46.xml"/><Relationship Id="rId47" Type="http://schemas.openxmlformats.org/officeDocument/2006/relationships/slide" Target="slides/slide45.xml"/><Relationship Id="rId46" Type="http://schemas.openxmlformats.org/officeDocument/2006/relationships/slide" Target="slides/slide44.xml"/><Relationship Id="rId45" Type="http://schemas.openxmlformats.org/officeDocument/2006/relationships/slide" Target="slides/slide43.xml"/><Relationship Id="rId44" Type="http://schemas.openxmlformats.org/officeDocument/2006/relationships/slide" Target="slides/slide42.xml"/><Relationship Id="rId43" Type="http://schemas.openxmlformats.org/officeDocument/2006/relationships/slide" Target="slides/slide41.xml"/><Relationship Id="rId42" Type="http://schemas.openxmlformats.org/officeDocument/2006/relationships/slide" Target="slides/slide40.xml"/><Relationship Id="rId41" Type="http://schemas.openxmlformats.org/officeDocument/2006/relationships/slide" Target="slides/slide39.xml"/><Relationship Id="rId40" Type="http://schemas.openxmlformats.org/officeDocument/2006/relationships/slide" Target="slides/slide38.xml"/><Relationship Id="rId4" Type="http://schemas.openxmlformats.org/officeDocument/2006/relationships/slide" Target="slides/slide2.xml"/><Relationship Id="rId39" Type="http://schemas.openxmlformats.org/officeDocument/2006/relationships/slide" Target="slides/slide37.xml"/><Relationship Id="rId38" Type="http://schemas.openxmlformats.org/officeDocument/2006/relationships/slide" Target="slides/slide36.xml"/><Relationship Id="rId37" Type="http://schemas.openxmlformats.org/officeDocument/2006/relationships/slide" Target="slides/slide35.xml"/><Relationship Id="rId36" Type="http://schemas.openxmlformats.org/officeDocument/2006/relationships/slide" Target="slides/slide34.xml"/><Relationship Id="rId35" Type="http://schemas.openxmlformats.org/officeDocument/2006/relationships/slide" Target="slides/slide33.xml"/><Relationship Id="rId34" Type="http://schemas.openxmlformats.org/officeDocument/2006/relationships/slide" Target="slides/slide32.xml"/><Relationship Id="rId33" Type="http://schemas.openxmlformats.org/officeDocument/2006/relationships/slide" Target="slides/slide31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9" Type="http://schemas.openxmlformats.org/officeDocument/2006/relationships/tableStyles" Target="tableStyles.xml"/><Relationship Id="rId138" Type="http://schemas.openxmlformats.org/officeDocument/2006/relationships/viewProps" Target="viewProps.xml"/><Relationship Id="rId137" Type="http://schemas.openxmlformats.org/officeDocument/2006/relationships/presProps" Target="presProps.xml"/><Relationship Id="rId136" Type="http://schemas.openxmlformats.org/officeDocument/2006/relationships/notesMaster" Target="notesMasters/notesMaster1.xml"/><Relationship Id="rId135" Type="http://schemas.openxmlformats.org/officeDocument/2006/relationships/slide" Target="slides/slide133.xml"/><Relationship Id="rId134" Type="http://schemas.openxmlformats.org/officeDocument/2006/relationships/slide" Target="slides/slide132.xml"/><Relationship Id="rId133" Type="http://schemas.openxmlformats.org/officeDocument/2006/relationships/slide" Target="slides/slide131.xml"/><Relationship Id="rId132" Type="http://schemas.openxmlformats.org/officeDocument/2006/relationships/slide" Target="slides/slide130.xml"/><Relationship Id="rId131" Type="http://schemas.openxmlformats.org/officeDocument/2006/relationships/slide" Target="slides/slide129.xml"/><Relationship Id="rId130" Type="http://schemas.openxmlformats.org/officeDocument/2006/relationships/slide" Target="slides/slide128.xml"/><Relationship Id="rId13" Type="http://schemas.openxmlformats.org/officeDocument/2006/relationships/slide" Target="slides/slide11.xml"/><Relationship Id="rId129" Type="http://schemas.openxmlformats.org/officeDocument/2006/relationships/slide" Target="slides/slide127.xml"/><Relationship Id="rId128" Type="http://schemas.openxmlformats.org/officeDocument/2006/relationships/slide" Target="slides/slide126.xml"/><Relationship Id="rId127" Type="http://schemas.openxmlformats.org/officeDocument/2006/relationships/slide" Target="slides/slide125.xml"/><Relationship Id="rId126" Type="http://schemas.openxmlformats.org/officeDocument/2006/relationships/slide" Target="slides/slide124.xml"/><Relationship Id="rId125" Type="http://schemas.openxmlformats.org/officeDocument/2006/relationships/slide" Target="slides/slide123.xml"/><Relationship Id="rId124" Type="http://schemas.openxmlformats.org/officeDocument/2006/relationships/slide" Target="slides/slide122.xml"/><Relationship Id="rId123" Type="http://schemas.openxmlformats.org/officeDocument/2006/relationships/slide" Target="slides/slide121.xml"/><Relationship Id="rId122" Type="http://schemas.openxmlformats.org/officeDocument/2006/relationships/slide" Target="slides/slide120.xml"/><Relationship Id="rId121" Type="http://schemas.openxmlformats.org/officeDocument/2006/relationships/slide" Target="slides/slide119.xml"/><Relationship Id="rId120" Type="http://schemas.openxmlformats.org/officeDocument/2006/relationships/slide" Target="slides/slide118.xml"/><Relationship Id="rId12" Type="http://schemas.openxmlformats.org/officeDocument/2006/relationships/slide" Target="slides/slide10.xml"/><Relationship Id="rId119" Type="http://schemas.openxmlformats.org/officeDocument/2006/relationships/slide" Target="slides/slide117.xml"/><Relationship Id="rId118" Type="http://schemas.openxmlformats.org/officeDocument/2006/relationships/slide" Target="slides/slide116.xml"/><Relationship Id="rId117" Type="http://schemas.openxmlformats.org/officeDocument/2006/relationships/slide" Target="slides/slide115.xml"/><Relationship Id="rId116" Type="http://schemas.openxmlformats.org/officeDocument/2006/relationships/slide" Target="slides/slide114.xml"/><Relationship Id="rId115" Type="http://schemas.openxmlformats.org/officeDocument/2006/relationships/slide" Target="slides/slide113.xml"/><Relationship Id="rId114" Type="http://schemas.openxmlformats.org/officeDocument/2006/relationships/slide" Target="slides/slide112.xml"/><Relationship Id="rId113" Type="http://schemas.openxmlformats.org/officeDocument/2006/relationships/slide" Target="slides/slide111.xml"/><Relationship Id="rId112" Type="http://schemas.openxmlformats.org/officeDocument/2006/relationships/slide" Target="slides/slide110.xml"/><Relationship Id="rId111" Type="http://schemas.openxmlformats.org/officeDocument/2006/relationships/slide" Target="slides/slide109.xml"/><Relationship Id="rId110" Type="http://schemas.openxmlformats.org/officeDocument/2006/relationships/slide" Target="slides/slide108.xml"/><Relationship Id="rId11" Type="http://schemas.openxmlformats.org/officeDocument/2006/relationships/slide" Target="slides/slide9.xml"/><Relationship Id="rId109" Type="http://schemas.openxmlformats.org/officeDocument/2006/relationships/slide" Target="slides/slide107.xml"/><Relationship Id="rId108" Type="http://schemas.openxmlformats.org/officeDocument/2006/relationships/slide" Target="slides/slide106.xml"/><Relationship Id="rId107" Type="http://schemas.openxmlformats.org/officeDocument/2006/relationships/slide" Target="slides/slide105.xml"/><Relationship Id="rId106" Type="http://schemas.openxmlformats.org/officeDocument/2006/relationships/slide" Target="slides/slide104.xml"/><Relationship Id="rId105" Type="http://schemas.openxmlformats.org/officeDocument/2006/relationships/slide" Target="slides/slide103.xml"/><Relationship Id="rId104" Type="http://schemas.openxmlformats.org/officeDocument/2006/relationships/slide" Target="slides/slide102.xml"/><Relationship Id="rId103" Type="http://schemas.openxmlformats.org/officeDocument/2006/relationships/slide" Target="slides/slide101.xml"/><Relationship Id="rId102" Type="http://schemas.openxmlformats.org/officeDocument/2006/relationships/slide" Target="slides/slide100.xml"/><Relationship Id="rId101" Type="http://schemas.openxmlformats.org/officeDocument/2006/relationships/slide" Target="slides/slide99.xml"/><Relationship Id="rId100" Type="http://schemas.openxmlformats.org/officeDocument/2006/relationships/slide" Target="slides/slide98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135" name="Shape 135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/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标题文本</a:t>
            </a:r>
          </a:p>
        </p:txBody>
      </p:sp>
      <p:sp>
        <p:nvSpPr>
          <p:cNvPr id="12" name="Shape 12"/>
          <p:cNvSpPr/>
          <p:nvPr>
            <p:ph type="body" sz="quarter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Shape 1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type="body" idx="1" hasCustomPrompt="1"/>
          </p:nvPr>
        </p:nvSpPr>
        <p:spPr>
          <a:xfrm>
            <a:off x="1955800" y="1663700"/>
            <a:ext cx="9753600" cy="6413500"/>
          </a:xfrm>
          <a:prstGeom prst="rect">
            <a:avLst/>
          </a:prstGeom>
        </p:spPr>
        <p:txBody>
          <a:bodyPr anchor="ctr"/>
          <a:lstStyle>
            <a:lvl1pPr marL="546100" indent="-546100" algn="l">
              <a:spcBef>
                <a:spcPts val="5000"/>
              </a:spcBef>
              <a:buSzPct val="35000"/>
              <a:buBlip>
                <a:blip r:embed="rId3"/>
              </a:buBlip>
              <a:defRPr sz="4000"/>
            </a:lvl1pPr>
            <a:lvl2pPr marL="1092200" indent="-546100" algn="l">
              <a:spcBef>
                <a:spcPts val="5000"/>
              </a:spcBef>
              <a:buSzPct val="35000"/>
              <a:buBlip>
                <a:blip r:embed="rId3"/>
              </a:buBlip>
              <a:defRPr sz="4000"/>
            </a:lvl2pPr>
            <a:lvl3pPr marL="1638300" indent="-546100" algn="l">
              <a:spcBef>
                <a:spcPts val="5000"/>
              </a:spcBef>
              <a:buSzPct val="35000"/>
              <a:buBlip>
                <a:blip r:embed="rId3"/>
              </a:buBlip>
              <a:defRPr sz="4000"/>
            </a:lvl3pPr>
            <a:lvl4pPr marL="2184400" indent="-546100" algn="l">
              <a:spcBef>
                <a:spcPts val="5000"/>
              </a:spcBef>
              <a:buSzPct val="35000"/>
              <a:buBlip>
                <a:blip r:embed="rId3"/>
              </a:buBlip>
              <a:defRPr sz="4000"/>
            </a:lvl4pPr>
            <a:lvl5pPr marL="2730500" indent="-546100" algn="l">
              <a:spcBef>
                <a:spcPts val="5000"/>
              </a:spcBef>
              <a:buSzPct val="35000"/>
              <a:buBlip>
                <a:blip r:embed="rId3"/>
              </a:buBlip>
              <a:defRPr sz="4000"/>
            </a:lvl5pPr>
          </a:lstStyle>
          <a:p>
            <a:pPr>
              <a:defRPr>
                <a:effectLst/>
              </a:defRPr>
            </a:pPr>
            <a:r>
              <a:t>正文级别 1</a:t>
            </a:r>
          </a:p>
          <a:p>
            <a:pPr lvl="1">
              <a:defRPr>
                <a:effectLst/>
              </a:defRPr>
            </a:pPr>
            <a:r>
              <a:t>正文级别 2</a:t>
            </a:r>
          </a:p>
          <a:p>
            <a:pPr lvl="2">
              <a:defRPr>
                <a:effectLst/>
              </a:defRPr>
            </a:pPr>
            <a:r>
              <a:t>正文级别 3</a:t>
            </a:r>
          </a:p>
          <a:p>
            <a:pPr lvl="3">
              <a:defRPr>
                <a:effectLst/>
              </a:defRPr>
            </a:pPr>
            <a:r>
              <a:t>正文级别 4</a:t>
            </a:r>
          </a:p>
          <a:p>
            <a:pPr lvl="4">
              <a:defRPr>
                <a:effectLst/>
              </a:defRPr>
            </a:pPr>
            <a:r>
              <a:t>正文级别 5</a:t>
            </a:r>
          </a:p>
        </p:txBody>
      </p:sp>
      <p:sp>
        <p:nvSpPr>
          <p:cNvPr id="94" name="Shape 9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type="pic" sz="half" idx="13"/>
          </p:nvPr>
        </p:nvSpPr>
        <p:spPr>
          <a:xfrm>
            <a:off x="1414840" y="762000"/>
            <a:ext cx="5448301" cy="82296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>
            <a:noAutofit/>
          </a:bodyPr>
          <a:lstStyle/>
          <a:p/>
        </p:txBody>
      </p:sp>
      <p:sp>
        <p:nvSpPr>
          <p:cNvPr id="102" name="Shape 102"/>
          <p:cNvSpPr/>
          <p:nvPr>
            <p:ph type="pic" sz="quarter" idx="14"/>
          </p:nvPr>
        </p:nvSpPr>
        <p:spPr>
          <a:xfrm>
            <a:off x="7510840" y="762118"/>
            <a:ext cx="4762501" cy="31496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>
            <a:noAutofit/>
          </a:bodyPr>
          <a:lstStyle/>
          <a:p/>
        </p:txBody>
      </p:sp>
      <p:sp>
        <p:nvSpPr>
          <p:cNvPr id="103" name="Shape 103"/>
          <p:cNvSpPr/>
          <p:nvPr>
            <p:ph type="pic" sz="quarter" idx="15"/>
          </p:nvPr>
        </p:nvSpPr>
        <p:spPr>
          <a:xfrm>
            <a:off x="7510840" y="4597518"/>
            <a:ext cx="4762501" cy="43942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>
            <a:noAutofit/>
          </a:bodyPr>
          <a:lstStyle/>
          <a:p/>
        </p:txBody>
      </p:sp>
      <p:sp>
        <p:nvSpPr>
          <p:cNvPr id="104" name="Shape 10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>
            <p:ph type="body" sz="quarter" idx="13" hasCustomPrompt="1"/>
          </p:nvPr>
        </p:nvSpPr>
        <p:spPr>
          <a:xfrm>
            <a:off x="1625600" y="6362700"/>
            <a:ext cx="10464800" cy="537213"/>
          </a:xfrm>
          <a:prstGeom prst="rect">
            <a:avLst/>
          </a:prstGeom>
        </p:spPr>
        <p:txBody>
          <a:bodyPr>
            <a:spAutoFit/>
          </a:bodyPr>
          <a:lstStyle>
            <a:lvl1pPr defTabSz="584200">
              <a:defRPr sz="2800"/>
            </a:lvl1pPr>
          </a:lstStyle>
          <a:p>
            <a:pPr>
              <a:defRPr>
                <a:effectLst/>
              </a:defRPr>
            </a:pPr>
            <a:r>
              <a:t>–Johnny Appleseed</a:t>
            </a:r>
          </a:p>
        </p:txBody>
      </p:sp>
      <p:sp>
        <p:nvSpPr>
          <p:cNvPr id="112" name="Shape 112"/>
          <p:cNvSpPr/>
          <p:nvPr>
            <p:ph type="body" sz="quarter" idx="14" hasCustomPrompt="1"/>
          </p:nvPr>
        </p:nvSpPr>
        <p:spPr>
          <a:xfrm>
            <a:off x="1625600" y="4203699"/>
            <a:ext cx="10464800" cy="812801"/>
          </a:xfrm>
          <a:prstGeom prst="rect">
            <a:avLst/>
          </a:prstGeom>
        </p:spPr>
        <p:txBody>
          <a:bodyPr anchor="ctr">
            <a:spAutoFit/>
          </a:bodyPr>
          <a:lstStyle>
            <a:lvl1pPr defTabSz="584200">
              <a:spcBef>
                <a:spcPts val="2400"/>
              </a:spcBef>
              <a:defRPr sz="4000"/>
            </a:lvl1pPr>
          </a:lstStyle>
          <a:p>
            <a:pPr>
              <a:defRPr>
                <a:effectLst/>
              </a:defRPr>
            </a:pPr>
            <a:r>
              <a:t>“在此键入引文。”</a:t>
            </a:r>
          </a:p>
        </p:txBody>
      </p:sp>
      <p:sp>
        <p:nvSpPr>
          <p:cNvPr id="113" name="Shape 11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/>
        </p:txBody>
      </p:sp>
      <p:sp>
        <p:nvSpPr>
          <p:cNvPr id="121" name="Shape 12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>
            <p:ph type="pic" sz="quarter" idx="13"/>
          </p:nvPr>
        </p:nvSpPr>
        <p:spPr>
          <a:xfrm>
            <a:off x="4286250" y="1724010"/>
            <a:ext cx="5422900" cy="407354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>
            <a:noAutofit/>
          </a:bodyPr>
          <a:lstStyle/>
          <a:p/>
        </p:txBody>
      </p:sp>
      <p:sp>
        <p:nvSpPr>
          <p:cNvPr id="21" name="Shape 21"/>
          <p:cNvSpPr/>
          <p:nvPr>
            <p:ph type="title" hasCustomPrompt="1"/>
          </p:nvPr>
        </p:nvSpPr>
        <p:spPr>
          <a:xfrm>
            <a:off x="1778000" y="6019800"/>
            <a:ext cx="10464800" cy="2019300"/>
          </a:xfrm>
          <a:prstGeom prst="rect">
            <a:avLst/>
          </a:prstGeom>
        </p:spPr>
        <p:txBody>
          <a:bodyPr anchor="ctr"/>
          <a:lstStyle>
            <a:lvl1pPr>
              <a:tabLst>
                <a:tab pos="1485900" algn="l"/>
              </a:tabLst>
            </a:lvl1pPr>
          </a:lstStyle>
          <a:p>
            <a:r>
              <a:t>标题文本</a:t>
            </a:r>
          </a:p>
        </p:txBody>
      </p:sp>
      <p:sp>
        <p:nvSpPr>
          <p:cNvPr id="22" name="Shape 22"/>
          <p:cNvSpPr/>
          <p:nvPr>
            <p:ph type="body" sz="quarter" idx="1" hasCustomPrompt="1"/>
          </p:nvPr>
        </p:nvSpPr>
        <p:spPr>
          <a:xfrm>
            <a:off x="1778000" y="7861300"/>
            <a:ext cx="10464800" cy="1473200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Shape 2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>
            <p:ph type="title" hasCustomPrompt="1"/>
          </p:nvPr>
        </p:nvSpPr>
        <p:spPr>
          <a:xfrm>
            <a:off x="2222500" y="3581400"/>
            <a:ext cx="9575800" cy="2590800"/>
          </a:xfrm>
          <a:prstGeom prst="rect">
            <a:avLst/>
          </a:prstGeom>
        </p:spPr>
        <p:txBody>
          <a:bodyPr anchor="ctr"/>
          <a:lstStyle>
            <a:lvl1pPr>
              <a:tabLst>
                <a:tab pos="1485900" algn="l"/>
              </a:tabLst>
              <a:defRPr sz="6800"/>
            </a:lvl1pPr>
          </a:lstStyle>
          <a:p>
            <a:r>
              <a:t>标题文本</a:t>
            </a:r>
          </a:p>
        </p:txBody>
      </p:sp>
      <p:sp>
        <p:nvSpPr>
          <p:cNvPr id="31" name="Shape 3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>
            <p:ph type="pic" sz="quarter" idx="13"/>
          </p:nvPr>
        </p:nvSpPr>
        <p:spPr>
          <a:xfrm>
            <a:off x="7658100" y="2184400"/>
            <a:ext cx="4038600" cy="54102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>
            <a:noAutofit/>
          </a:bodyPr>
          <a:lstStyle/>
          <a:p/>
        </p:txBody>
      </p:sp>
      <p:sp>
        <p:nvSpPr>
          <p:cNvPr id="39" name="Shape 39"/>
          <p:cNvSpPr/>
          <p:nvPr>
            <p:ph type="title" hasCustomPrompt="1"/>
          </p:nvPr>
        </p:nvSpPr>
        <p:spPr>
          <a:xfrm>
            <a:off x="1104900" y="1993900"/>
            <a:ext cx="6299200" cy="3124200"/>
          </a:xfrm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  <a:defRPr sz="6800"/>
            </a:lvl1pPr>
          </a:lstStyle>
          <a:p>
            <a:r>
              <a:t>标题文本</a:t>
            </a:r>
          </a:p>
        </p:txBody>
      </p:sp>
      <p:sp>
        <p:nvSpPr>
          <p:cNvPr id="40" name="Shape 40"/>
          <p:cNvSpPr/>
          <p:nvPr>
            <p:ph type="body" sz="quarter" idx="1" hasCustomPrompt="1"/>
          </p:nvPr>
        </p:nvSpPr>
        <p:spPr>
          <a:xfrm>
            <a:off x="1104900" y="5257800"/>
            <a:ext cx="6299200" cy="2844800"/>
          </a:xfrm>
          <a:prstGeom prst="rect">
            <a:avLst/>
          </a:prstGeom>
        </p:spPr>
        <p:txBody>
          <a:bodyPr/>
          <a:lstStyle>
            <a:lvl1pPr>
              <a:defRPr sz="4000"/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Shape 4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顶部对齐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>
            <p:ph type="title" hasCustomPrompt="1"/>
          </p:nvPr>
        </p:nvSpPr>
        <p:spPr>
          <a:xfrm>
            <a:off x="2044700" y="152400"/>
            <a:ext cx="9575800" cy="2590800"/>
          </a:xfrm>
          <a:prstGeom prst="rect">
            <a:avLst/>
          </a:prstGeom>
        </p:spPr>
        <p:txBody>
          <a:bodyPr anchor="ctr"/>
          <a:lstStyle>
            <a:lvl1pPr>
              <a:tabLst>
                <a:tab pos="1485900" algn="l"/>
              </a:tabLst>
              <a:defRPr sz="6800"/>
            </a:lvl1pPr>
          </a:lstStyle>
          <a:p>
            <a:r>
              <a:t>标题文本</a:t>
            </a:r>
          </a:p>
        </p:txBody>
      </p:sp>
      <p:sp>
        <p:nvSpPr>
          <p:cNvPr id="49" name="Shape 4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内部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type="title" hasCustomPrompt="1"/>
          </p:nvPr>
        </p:nvSpPr>
        <p:spPr>
          <a:xfrm>
            <a:off x="2044700" y="3581400"/>
            <a:ext cx="9575800" cy="2590800"/>
          </a:xfrm>
          <a:prstGeom prst="rect">
            <a:avLst/>
          </a:prstGeom>
        </p:spPr>
        <p:txBody>
          <a:bodyPr anchor="ctr"/>
          <a:lstStyle>
            <a:lvl1pPr>
              <a:tabLst>
                <a:tab pos="1485900" algn="l"/>
              </a:tabLst>
              <a:defRPr sz="6800"/>
            </a:lvl1pPr>
          </a:lstStyle>
          <a:p>
            <a:r>
              <a:t>标题文本</a:t>
            </a:r>
          </a:p>
        </p:txBody>
      </p:sp>
      <p:sp>
        <p:nvSpPr>
          <p:cNvPr id="57" name="Shape 57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type="title" hasCustomPrompt="1"/>
          </p:nvPr>
        </p:nvSpPr>
        <p:spPr>
          <a:xfrm>
            <a:off x="1968500" y="152400"/>
            <a:ext cx="9753600" cy="2590800"/>
          </a:xfrm>
          <a:prstGeom prst="rect">
            <a:avLst/>
          </a:prstGeom>
        </p:spPr>
        <p:txBody>
          <a:bodyPr anchor="ctr"/>
          <a:lstStyle>
            <a:lvl1pPr>
              <a:tabLst>
                <a:tab pos="1485900" algn="l"/>
              </a:tabLst>
              <a:defRPr sz="6800"/>
            </a:lvl1pPr>
          </a:lstStyle>
          <a:p>
            <a:r>
              <a:t>标题文本</a:t>
            </a:r>
          </a:p>
        </p:txBody>
      </p:sp>
      <p:sp>
        <p:nvSpPr>
          <p:cNvPr id="65" name="Shape 65"/>
          <p:cNvSpPr/>
          <p:nvPr>
            <p:ph type="body" idx="1" hasCustomPrompt="1"/>
          </p:nvPr>
        </p:nvSpPr>
        <p:spPr>
          <a:xfrm>
            <a:off x="1968500" y="2743200"/>
            <a:ext cx="9753600" cy="5842000"/>
          </a:xfrm>
          <a:prstGeom prst="rect">
            <a:avLst/>
          </a:prstGeom>
        </p:spPr>
        <p:txBody>
          <a:bodyPr anchor="ctr"/>
          <a:lstStyle>
            <a:lvl1pPr marL="546100" indent="-546100" algn="l">
              <a:spcBef>
                <a:spcPts val="5000"/>
              </a:spcBef>
              <a:buSzPct val="35000"/>
              <a:buBlip>
                <a:blip r:embed="rId3"/>
              </a:buBlip>
              <a:defRPr sz="4000"/>
            </a:lvl1pPr>
            <a:lvl2pPr marL="1092200" indent="-546100" algn="l">
              <a:spcBef>
                <a:spcPts val="5000"/>
              </a:spcBef>
              <a:buSzPct val="35000"/>
              <a:buBlip>
                <a:blip r:embed="rId3"/>
              </a:buBlip>
              <a:defRPr sz="4000"/>
            </a:lvl2pPr>
            <a:lvl3pPr marL="1638300" indent="-546100" algn="l">
              <a:spcBef>
                <a:spcPts val="5000"/>
              </a:spcBef>
              <a:buSzPct val="35000"/>
              <a:buBlip>
                <a:blip r:embed="rId3"/>
              </a:buBlip>
              <a:defRPr sz="4000"/>
            </a:lvl3pPr>
            <a:lvl4pPr marL="2184400" indent="-546100" algn="l">
              <a:spcBef>
                <a:spcPts val="5000"/>
              </a:spcBef>
              <a:buSzPct val="35000"/>
              <a:buBlip>
                <a:blip r:embed="rId3"/>
              </a:buBlip>
              <a:defRPr sz="4000"/>
            </a:lvl4pPr>
            <a:lvl5pPr marL="2730500" indent="-546100" algn="l">
              <a:spcBef>
                <a:spcPts val="5000"/>
              </a:spcBef>
              <a:buSzPct val="35000"/>
              <a:buBlip>
                <a:blip r:embed="rId3"/>
              </a:buBlip>
              <a:defRPr sz="4000"/>
            </a:lvl5pPr>
          </a:lstStyle>
          <a:p>
            <a:pPr>
              <a:defRPr>
                <a:effectLst/>
              </a:defRPr>
            </a:pPr>
            <a:r>
              <a:t>正文级别 1</a:t>
            </a:r>
          </a:p>
          <a:p>
            <a:pPr lvl="1">
              <a:defRPr>
                <a:effectLst/>
              </a:defRPr>
            </a:pPr>
            <a:r>
              <a:t>正文级别 2</a:t>
            </a:r>
          </a:p>
          <a:p>
            <a:pPr lvl="2">
              <a:defRPr>
                <a:effectLst/>
              </a:defRPr>
            </a:pPr>
            <a:r>
              <a:t>正文级别 3</a:t>
            </a:r>
          </a:p>
          <a:p>
            <a:pPr lvl="3">
              <a:defRPr>
                <a:effectLst/>
              </a:defRPr>
            </a:pPr>
            <a:r>
              <a:t>正文级别 4</a:t>
            </a:r>
          </a:p>
          <a:p>
            <a:pPr lvl="4">
              <a:defRPr>
                <a:effectLst/>
              </a:defRPr>
            </a:pPr>
            <a:r>
              <a:t>正文级别 5</a:t>
            </a:r>
          </a:p>
        </p:txBody>
      </p:sp>
      <p:sp>
        <p:nvSpPr>
          <p:cNvPr id="66" name="Shape 6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>
            <p:ph type="pic" sz="quarter" idx="13"/>
          </p:nvPr>
        </p:nvSpPr>
        <p:spPr>
          <a:xfrm>
            <a:off x="7440167" y="2857500"/>
            <a:ext cx="4015233" cy="56134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>
            <a:noAutofit/>
          </a:bodyPr>
          <a:lstStyle/>
          <a:p/>
        </p:txBody>
      </p:sp>
      <p:sp>
        <p:nvSpPr>
          <p:cNvPr id="74" name="Shape 74"/>
          <p:cNvSpPr/>
          <p:nvPr>
            <p:ph type="title" hasCustomPrompt="1"/>
          </p:nvPr>
        </p:nvSpPr>
        <p:spPr>
          <a:xfrm>
            <a:off x="1968500" y="152400"/>
            <a:ext cx="9753600" cy="2590800"/>
          </a:xfrm>
          <a:prstGeom prst="rect">
            <a:avLst/>
          </a:prstGeom>
        </p:spPr>
        <p:txBody>
          <a:bodyPr anchor="ctr"/>
          <a:lstStyle>
            <a:lvl1pPr>
              <a:tabLst>
                <a:tab pos="1485900" algn="l"/>
              </a:tabLst>
              <a:defRPr sz="6800"/>
            </a:lvl1pPr>
          </a:lstStyle>
          <a:p>
            <a:r>
              <a:t>标题文本</a:t>
            </a:r>
          </a:p>
        </p:txBody>
      </p:sp>
      <p:sp>
        <p:nvSpPr>
          <p:cNvPr id="75" name="Shape 75"/>
          <p:cNvSpPr/>
          <p:nvPr>
            <p:ph type="body" sz="half" idx="1" hasCustomPrompt="1"/>
          </p:nvPr>
        </p:nvSpPr>
        <p:spPr>
          <a:xfrm>
            <a:off x="1968500" y="2743200"/>
            <a:ext cx="4876800" cy="5842000"/>
          </a:xfrm>
          <a:prstGeom prst="rect">
            <a:avLst/>
          </a:prstGeom>
        </p:spPr>
        <p:txBody>
          <a:bodyPr anchor="ctr"/>
          <a:lstStyle>
            <a:lvl1pPr marL="406400" indent="-406400" algn="l">
              <a:spcBef>
                <a:spcPts val="4000"/>
              </a:spcBef>
              <a:buSzPct val="35000"/>
              <a:buBlip>
                <a:blip r:embed="rId3"/>
              </a:buBlip>
              <a:defRPr sz="3000"/>
            </a:lvl1pPr>
            <a:lvl2pPr marL="812800" indent="-406400" algn="l">
              <a:spcBef>
                <a:spcPts val="4000"/>
              </a:spcBef>
              <a:buSzPct val="35000"/>
              <a:buBlip>
                <a:blip r:embed="rId3"/>
              </a:buBlip>
              <a:defRPr sz="3000"/>
            </a:lvl2pPr>
            <a:lvl3pPr marL="1219200" indent="-406400" algn="l">
              <a:spcBef>
                <a:spcPts val="4000"/>
              </a:spcBef>
              <a:buSzPct val="35000"/>
              <a:buBlip>
                <a:blip r:embed="rId3"/>
              </a:buBlip>
              <a:defRPr sz="3000"/>
            </a:lvl3pPr>
            <a:lvl4pPr marL="1625600" indent="-406400" algn="l">
              <a:spcBef>
                <a:spcPts val="4000"/>
              </a:spcBef>
              <a:buSzPct val="35000"/>
              <a:buBlip>
                <a:blip r:embed="rId3"/>
              </a:buBlip>
              <a:defRPr sz="3000"/>
            </a:lvl4pPr>
            <a:lvl5pPr marL="2032000" indent="-406400" algn="l">
              <a:spcBef>
                <a:spcPts val="4000"/>
              </a:spcBef>
              <a:buSzPct val="35000"/>
              <a:buBlip>
                <a:blip r:embed="rId3"/>
              </a:buBlip>
              <a:defRPr sz="3000"/>
            </a:lvl5pPr>
          </a:lstStyle>
          <a:p>
            <a:pPr>
              <a:defRPr>
                <a:effectLst/>
              </a:defRPr>
            </a:pPr>
            <a:r>
              <a:t>正文级别 1</a:t>
            </a:r>
          </a:p>
          <a:p>
            <a:pPr lvl="1">
              <a:defRPr>
                <a:effectLst/>
              </a:defRPr>
            </a:pPr>
            <a:r>
              <a:t>正文级别 2</a:t>
            </a:r>
          </a:p>
          <a:p>
            <a:pPr lvl="2">
              <a:defRPr>
                <a:effectLst/>
              </a:defRPr>
            </a:pPr>
            <a:r>
              <a:t>正文级别 3</a:t>
            </a:r>
          </a:p>
          <a:p>
            <a:pPr lvl="3">
              <a:defRPr>
                <a:effectLst/>
              </a:defRPr>
            </a:pPr>
            <a:r>
              <a:t>正文级别 4</a:t>
            </a:r>
          </a:p>
          <a:p>
            <a:pPr lvl="4">
              <a:defRPr>
                <a:effectLst/>
              </a:defRPr>
            </a:pPr>
            <a:r>
              <a:t>正文级别 5</a:t>
            </a:r>
          </a:p>
        </p:txBody>
      </p:sp>
      <p:sp>
        <p:nvSpPr>
          <p:cNvPr id="76" name="Shape 7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照片（垂直）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type="pic" sz="quarter" idx="13"/>
          </p:nvPr>
        </p:nvSpPr>
        <p:spPr>
          <a:xfrm>
            <a:off x="7850632" y="2194509"/>
            <a:ext cx="3835401" cy="536199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>
            <a:noAutofit/>
          </a:bodyPr>
          <a:lstStyle/>
          <a:p/>
        </p:txBody>
      </p:sp>
      <p:sp>
        <p:nvSpPr>
          <p:cNvPr id="84" name="Shape 84"/>
          <p:cNvSpPr/>
          <p:nvPr>
            <p:ph type="title" hasCustomPrompt="1"/>
          </p:nvPr>
        </p:nvSpPr>
        <p:spPr>
          <a:xfrm>
            <a:off x="1104900" y="1993900"/>
            <a:ext cx="6299200" cy="3124200"/>
          </a:xfrm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  <a:defRPr sz="6800"/>
            </a:lvl1pPr>
          </a:lstStyle>
          <a:p>
            <a:r>
              <a:t>标题文本</a:t>
            </a:r>
          </a:p>
        </p:txBody>
      </p:sp>
      <p:sp>
        <p:nvSpPr>
          <p:cNvPr id="85" name="Shape 85"/>
          <p:cNvSpPr/>
          <p:nvPr>
            <p:ph type="body" sz="quarter" idx="1" hasCustomPrompt="1"/>
          </p:nvPr>
        </p:nvSpPr>
        <p:spPr>
          <a:xfrm>
            <a:off x="1104900" y="5257800"/>
            <a:ext cx="6299200" cy="2857500"/>
          </a:xfrm>
          <a:prstGeom prst="rect">
            <a:avLst/>
          </a:prstGeom>
        </p:spPr>
        <p:txBody>
          <a:bodyPr/>
          <a:lstStyle>
            <a:lvl1pPr>
              <a:defRPr sz="4000"/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86" name="Shape 8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5" Type="http://schemas.openxmlformats.org/officeDocument/2006/relationships/image" Target="../media/image3.jpeg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1778000" y="1765300"/>
            <a:ext cx="10464800" cy="3124200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b">
            <a:normAutofit/>
          </a:bodyPr>
          <a:lstStyle>
            <a:lvl1pPr>
              <a:tabLst>
                <a:tab pos="1485900" algn="l"/>
              </a:tabLst>
            </a:lvl1pPr>
          </a:lstStyle>
          <a:p>
            <a:r>
              <a:t>标题文本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1778000" y="5029200"/>
            <a:ext cx="10464800" cy="1549400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12153899" y="9169400"/>
            <a:ext cx="453239" cy="462282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defRPr sz="2400"/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ransition spd="med"/>
  <p:txStyles>
    <p:title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485900" algn="l"/>
        </a:tabLst>
        <a:defRPr sz="94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1pPr>
      <a:lvl2pPr marL="0" marR="0" indent="2286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485900" algn="l"/>
        </a:tabLst>
        <a:defRPr sz="94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2pPr>
      <a:lvl3pPr marL="0" marR="0" indent="4572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485900" algn="l"/>
        </a:tabLst>
        <a:defRPr sz="94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3pPr>
      <a:lvl4pPr marL="0" marR="0" indent="6858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485900" algn="l"/>
        </a:tabLst>
        <a:defRPr sz="94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4pPr>
      <a:lvl5pPr marL="0" marR="0" indent="9144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485900" algn="l"/>
        </a:tabLst>
        <a:defRPr sz="94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5pPr>
      <a:lvl6pPr marL="0" marR="0" indent="11430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485900" algn="l"/>
        </a:tabLst>
        <a:defRPr sz="94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6pPr>
      <a:lvl7pPr marL="0" marR="0" indent="13716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485900" algn="l"/>
        </a:tabLst>
        <a:defRPr sz="94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7pPr>
      <a:lvl8pPr marL="0" marR="0" indent="16002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485900" algn="l"/>
        </a:tabLst>
        <a:defRPr sz="94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8pPr>
      <a:lvl9pPr marL="0" marR="0" indent="18288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485900" algn="l"/>
        </a:tabLst>
        <a:defRPr sz="94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9pPr>
    </p:titleStyle>
    <p:body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2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1pPr>
      <a:lvl2pPr marL="0" marR="0" indent="2286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2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2pPr>
      <a:lvl3pPr marL="0" marR="0" indent="4572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2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3pPr>
      <a:lvl4pPr marL="0" marR="0" indent="6858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2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4pPr>
      <a:lvl5pPr marL="0" marR="0" indent="9144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2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5pPr>
      <a:lvl6pPr marL="0" marR="0" indent="11430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2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6pPr>
      <a:lvl7pPr marL="0" marR="0" indent="13716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2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7pPr>
      <a:lvl8pPr marL="0" marR="0" indent="16002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2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8pPr>
      <a:lvl9pPr marL="0" marR="0" indent="18288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2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9pPr>
    </p:bodyStyle>
    <p:otherStyle>
      <a:lvl1pPr marL="0" marR="0" indent="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1pPr>
      <a:lvl2pPr marL="0" marR="0" indent="22860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2pPr>
      <a:lvl3pPr marL="0" marR="0" indent="45720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3pPr>
      <a:lvl4pPr marL="0" marR="0" indent="68580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4pPr>
      <a:lvl5pPr marL="0" marR="0" indent="91440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5pPr>
      <a:lvl6pPr marL="0" marR="0" indent="114300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6pPr>
      <a:lvl7pPr marL="0" marR="0" indent="137160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7pPr>
      <a:lvl8pPr marL="0" marR="0" indent="160020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8pPr>
      <a:lvl9pPr marL="0" marR="0" indent="182880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2.png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png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9.png"/><Relationship Id="rId1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2.png"/><Relationship Id="rId1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2.png"/><Relationship Id="rId1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0.jpe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2.png"/><Relationship Id="rId1" Type="http://schemas.openxmlformats.org/officeDocument/2006/relationships/image" Target="../media/image6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11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12.png"/><Relationship Id="rId1" Type="http://schemas.openxmlformats.org/officeDocument/2006/relationships/image" Target="../media/image6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3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2.png"/><Relationship Id="rId1" Type="http://schemas.openxmlformats.org/officeDocument/2006/relationships/image" Target="../media/image6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7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7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7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4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image" Target="../media/image7.pn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2.png"/><Relationship Id="rId1" Type="http://schemas.openxmlformats.org/officeDocument/2006/relationships/image" Target="../media/image6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image" Target="../media/image15.png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image" Target="../media/image16.png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image" Target="../media/image17.png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image" Target="../media/image18.png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2.png"/><Relationship Id="rId1" Type="http://schemas.openxmlformats.org/officeDocument/2006/relationships/image" Target="../media/image6.png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7.png"/><Relationship Id="rId1" Type="http://schemas.openxmlformats.org/officeDocument/2006/relationships/image" Target="../media/image4.png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2.png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2.png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4.png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JavaScript</a:t>
            </a:r>
          </a:p>
        </p:txBody>
      </p:sp>
      <p:sp>
        <p:nvSpPr>
          <p:cNvPr id="138" name="Shape 138"/>
          <p:cNvSpPr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Cheng.Ji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开始学习js</a:t>
            </a:r>
          </a:p>
        </p:txBody>
      </p:sp>
      <p:sp>
        <p:nvSpPr>
          <p:cNvPr id="189" name="Shape 18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97205" indent="-497205" defTabSz="415925">
              <a:spcBef>
                <a:spcPts val="4500"/>
              </a:spcBef>
              <a:buBlip>
                <a:blip r:embed="rId1"/>
              </a:buBlip>
              <a:defRPr sz="3640">
                <a:effectLst/>
              </a:defRPr>
            </a:pPr>
            <a:r>
              <a:t>如何引入js?</a:t>
            </a:r>
          </a:p>
          <a:p>
            <a:pPr marL="993775" lvl="1" indent="-497205" defTabSz="415925">
              <a:spcBef>
                <a:spcPts val="4500"/>
              </a:spcBef>
              <a:buBlip>
                <a:blip r:embed="rId1"/>
              </a:buBlip>
              <a:defRPr sz="3640">
                <a:effectLst/>
              </a:defRPr>
            </a:pPr>
            <a:r>
              <a:t>页面内嵌&lt;script&gt;&lt;/script&gt;标签</a:t>
            </a:r>
          </a:p>
          <a:p>
            <a:pPr marL="993775" lvl="1" indent="-497205" defTabSz="415925">
              <a:spcBef>
                <a:spcPts val="4500"/>
              </a:spcBef>
              <a:buBlip>
                <a:blip r:embed="rId1"/>
              </a:buBlip>
              <a:defRPr sz="3640">
                <a:effectLst/>
              </a:defRPr>
            </a:pPr>
            <a:r>
              <a:t>外部引入&lt;script src=“location”&gt;&lt;/script&gt;</a:t>
            </a:r>
          </a:p>
          <a:p>
            <a:pPr marL="497205" indent="-497205" defTabSz="415925">
              <a:spcBef>
                <a:spcPts val="4500"/>
              </a:spcBef>
              <a:buBlip>
                <a:blip r:embed="rId1"/>
              </a:buBlip>
              <a:defRPr sz="3640">
                <a:effectLst/>
              </a:defRPr>
            </a:pPr>
            <a:r>
              <a:t>为符合web标准（w3c标准中的一项）结构、样式、行为相分离，通常会采用外部引入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Shape 85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脚本化CSS</a:t>
            </a:r>
          </a:p>
        </p:txBody>
      </p:sp>
      <p:sp>
        <p:nvSpPr>
          <p:cNvPr id="860" name="Shape 86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1"/>
              </a:buBlip>
            </a:lvl1pPr>
            <a:lvl2pPr>
              <a:buBlip>
                <a:blip r:embed="rId1"/>
              </a:buBlip>
            </a:lvl2pPr>
          </a:lstStyle>
          <a:p>
            <a:pPr>
              <a:defRPr>
                <a:effectLst/>
              </a:defRPr>
            </a:pPr>
            <a:r>
              <a:t>小练习</a:t>
            </a:r>
          </a:p>
          <a:p>
            <a:pPr lvl="1">
              <a:defRPr>
                <a:effectLst/>
              </a:defRPr>
            </a:pPr>
            <a:r>
              <a:t>让方块运动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Shape 86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作业</a:t>
            </a:r>
          </a:p>
        </p:txBody>
      </p:sp>
      <p:sp>
        <p:nvSpPr>
          <p:cNvPr id="863" name="Shape 86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轮播图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仿照优酷电影主页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Shape 86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脚本化样式表</a:t>
            </a:r>
          </a:p>
        </p:txBody>
      </p:sp>
      <p:sp>
        <p:nvSpPr>
          <p:cNvPr id="866" name="Shape 86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查找，操作样式表</a:t>
            </a:r>
          </a:p>
          <a:p>
            <a:pPr lvl="1">
              <a:buBlip>
                <a:blip r:embed="rId1"/>
              </a:buBlip>
              <a:defRPr>
                <a:effectLst/>
              </a:defRPr>
            </a:pPr>
            <a:r>
              <a:t>document.styleSheets</a:t>
            </a:r>
          </a:p>
          <a:p>
            <a:pPr lvl="1">
              <a:buBlip>
                <a:blip r:embed="rId1"/>
              </a:buBlip>
              <a:defRPr>
                <a:effectLst/>
              </a:defRPr>
            </a:pPr>
            <a:r>
              <a:t>该属性存储了一个html文档里面的所有css样式表的集合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Shape 86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事件</a:t>
            </a:r>
          </a:p>
        </p:txBody>
      </p:sp>
      <p:sp>
        <p:nvSpPr>
          <p:cNvPr id="869" name="Shape 86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1.何为事件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2.重要吗？ — 交互体验的核心功能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演示demo — 拖拽，和点击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Shape 87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如何绑定事件</a:t>
            </a:r>
          </a:p>
        </p:txBody>
      </p:sp>
      <p:sp>
        <p:nvSpPr>
          <p:cNvPr id="872" name="Shape 87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11150" indent="-311150" defTabSz="260350">
              <a:spcBef>
                <a:spcPts val="2800"/>
              </a:spcBef>
              <a:buBlip>
                <a:blip r:embed="rId1"/>
              </a:buBlip>
              <a:defRPr sz="2280">
                <a:effectLst/>
              </a:defRPr>
            </a:pPr>
            <a:r>
              <a:t>1.ele.onxxx = function (event) {}</a:t>
            </a:r>
          </a:p>
          <a:p>
            <a:pPr marL="622300" lvl="1" indent="-311150" defTabSz="260350">
              <a:spcBef>
                <a:spcPts val="2800"/>
              </a:spcBef>
              <a:buBlip>
                <a:blip r:embed="rId1"/>
              </a:buBlip>
              <a:defRPr sz="2280">
                <a:effectLst/>
              </a:defRPr>
            </a:pPr>
            <a:r>
              <a:t>兼容性很好，但是一个元素只能绑定一个处理程序</a:t>
            </a:r>
          </a:p>
          <a:p>
            <a:pPr marL="622300" lvl="1" indent="-311150" defTabSz="260350">
              <a:spcBef>
                <a:spcPts val="2800"/>
              </a:spcBef>
              <a:buBlip>
                <a:blip r:embed="rId1"/>
              </a:buBlip>
              <a:defRPr sz="2280">
                <a:effectLst/>
              </a:defRPr>
            </a:pPr>
            <a:r>
              <a:t>基本等同于写在HTML行间上</a:t>
            </a:r>
          </a:p>
          <a:p>
            <a:pPr marL="311150" indent="-311150" defTabSz="260350">
              <a:spcBef>
                <a:spcPts val="2800"/>
              </a:spcBef>
              <a:buBlip>
                <a:blip r:embed="rId1"/>
              </a:buBlip>
              <a:defRPr sz="2280">
                <a:effectLst/>
              </a:defRPr>
            </a:pPr>
            <a:r>
              <a:t>2.obj.addEventListener(type, fn, false);</a:t>
            </a:r>
          </a:p>
          <a:p>
            <a:pPr marL="622300" lvl="1" indent="-311150" defTabSz="260350">
              <a:spcBef>
                <a:spcPts val="2800"/>
              </a:spcBef>
              <a:buBlip>
                <a:blip r:embed="rId1"/>
              </a:buBlip>
              <a:defRPr sz="2280">
                <a:effectLst/>
              </a:defRPr>
            </a:pPr>
            <a:r>
              <a:t>IE9以下不兼容，可以为一个事件绑定多个处理程序</a:t>
            </a:r>
          </a:p>
          <a:p>
            <a:pPr marL="311150" indent="-311150" defTabSz="260350">
              <a:spcBef>
                <a:spcPts val="2800"/>
              </a:spcBef>
              <a:buBlip>
                <a:blip r:embed="rId1"/>
              </a:buBlip>
              <a:defRPr sz="2280">
                <a:effectLst/>
              </a:defRPr>
            </a:pPr>
            <a:r>
              <a:t>3.obj.attachEvent(‘on’ + type, fn);</a:t>
            </a:r>
          </a:p>
          <a:p>
            <a:pPr marL="622300" lvl="1" indent="-311150" defTabSz="260350">
              <a:spcBef>
                <a:spcPts val="2800"/>
              </a:spcBef>
              <a:buBlip>
                <a:blip r:embed="rId1"/>
              </a:buBlip>
              <a:defRPr sz="2280">
                <a:effectLst/>
              </a:defRPr>
            </a:pPr>
            <a:r>
              <a:t>IE独有，一个事件同样可以绑定多个处理程序</a:t>
            </a:r>
          </a:p>
          <a:p>
            <a:pPr marL="311150" indent="-311150" defTabSz="260350">
              <a:spcBef>
                <a:spcPts val="2800"/>
              </a:spcBef>
              <a:buBlip>
                <a:blip r:embed="rId1"/>
              </a:buBlip>
              <a:defRPr sz="2280">
                <a:effectLst/>
              </a:defRPr>
            </a:pPr>
            <a:r>
              <a:t>小练习：参见神马笔试题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Shape 87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事件处理程序的运行环境</a:t>
            </a:r>
          </a:p>
        </p:txBody>
      </p:sp>
      <p:sp>
        <p:nvSpPr>
          <p:cNvPr id="875" name="Shape 87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65760" indent="-365760" defTabSz="306070">
              <a:spcBef>
                <a:spcPts val="3300"/>
              </a:spcBef>
              <a:buBlip>
                <a:blip r:embed="rId1"/>
              </a:buBlip>
              <a:defRPr sz="2680">
                <a:effectLst/>
              </a:defRPr>
            </a:pPr>
            <a:r>
              <a:t>1.ele.onxxx = function (event) {}</a:t>
            </a:r>
          </a:p>
          <a:p>
            <a:pPr marL="731520" lvl="1" indent="-365760" defTabSz="306070">
              <a:spcBef>
                <a:spcPts val="3300"/>
              </a:spcBef>
              <a:buBlip>
                <a:blip r:embed="rId1"/>
              </a:buBlip>
              <a:defRPr sz="2680">
                <a:effectLst/>
              </a:defRPr>
            </a:pPr>
            <a:r>
              <a:t>程序this指向是dom元素本身</a:t>
            </a:r>
          </a:p>
          <a:p>
            <a:pPr marL="365760" indent="-365760" defTabSz="306070">
              <a:spcBef>
                <a:spcPts val="3300"/>
              </a:spcBef>
              <a:buBlip>
                <a:blip r:embed="rId1"/>
              </a:buBlip>
              <a:defRPr sz="2680">
                <a:effectLst/>
              </a:defRPr>
            </a:pPr>
            <a:r>
              <a:t>2.obj.addEventListener(type, fn, false);</a:t>
            </a:r>
          </a:p>
          <a:p>
            <a:pPr marL="731520" lvl="1" indent="-365760" defTabSz="306070">
              <a:spcBef>
                <a:spcPts val="3300"/>
              </a:spcBef>
              <a:buBlip>
                <a:blip r:embed="rId1"/>
              </a:buBlip>
              <a:defRPr sz="2680">
                <a:effectLst/>
              </a:defRPr>
            </a:pPr>
            <a:r>
              <a:t>程序this指向是dom元素本身</a:t>
            </a:r>
          </a:p>
          <a:p>
            <a:pPr marL="365760" indent="-365760" defTabSz="306070">
              <a:spcBef>
                <a:spcPts val="3300"/>
              </a:spcBef>
              <a:buBlip>
                <a:blip r:embed="rId1"/>
              </a:buBlip>
              <a:defRPr sz="2680">
                <a:effectLst/>
              </a:defRPr>
            </a:pPr>
            <a:r>
              <a:t>3.obj.attachEvent(‘on’ + type, fn);</a:t>
            </a:r>
          </a:p>
          <a:p>
            <a:pPr marL="731520" lvl="1" indent="-365760" defTabSz="306070">
              <a:spcBef>
                <a:spcPts val="3300"/>
              </a:spcBef>
              <a:buBlip>
                <a:blip r:embed="rId1"/>
              </a:buBlip>
              <a:defRPr sz="2680">
                <a:effectLst/>
              </a:defRPr>
            </a:pPr>
            <a:r>
              <a:t>程序this指向window</a:t>
            </a:r>
          </a:p>
          <a:p>
            <a:pPr marL="365760" indent="-365760" defTabSz="306070">
              <a:spcBef>
                <a:spcPts val="3300"/>
              </a:spcBef>
              <a:buBlip>
                <a:blip r:embed="rId1"/>
              </a:buBlip>
              <a:defRPr sz="2680">
                <a:effectLst/>
              </a:defRPr>
            </a:pPr>
            <a:r>
              <a:t>封装兼容性的 addEvent(elem, type, handle);方法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Shape 87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解除事件处理程序</a:t>
            </a:r>
          </a:p>
        </p:txBody>
      </p:sp>
      <p:sp>
        <p:nvSpPr>
          <p:cNvPr id="878" name="Shape 87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ele.onclick = false/‘’/null;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ele.removeEventListener(type, fn, false);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ele.detachEvent(‘on’ + type, fn);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注:若绑定匿名函数，则无法解除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Shape 88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事件处理模型 — 事件冒泡、捕获</a:t>
            </a:r>
          </a:p>
        </p:txBody>
      </p:sp>
      <p:sp>
        <p:nvSpPr>
          <p:cNvPr id="881" name="Shape 88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00355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事件冒泡：</a:t>
            </a:r>
          </a:p>
          <a:p>
            <a:pPr marL="600710" lvl="1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结构上（非视觉上）嵌套关系的元素，会存在事件冒泡的功能，即同一事件，自子元素冒泡向父元素。（自底向上）</a:t>
            </a:r>
          </a:p>
          <a:p>
            <a:pPr marL="300355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事件捕获：</a:t>
            </a:r>
          </a:p>
          <a:p>
            <a:pPr marL="600710" lvl="1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结构上（非视觉上）嵌套关系的元素，会存在事件捕获的功能，即同一事件，自父元素捕获至子元素（事件源元素）。（自底向上）</a:t>
            </a:r>
          </a:p>
          <a:p>
            <a:pPr marL="600710" lvl="1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IE没有捕获事件</a:t>
            </a:r>
          </a:p>
          <a:p>
            <a:pPr marL="300355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触发顺序，先捕获，后冒泡</a:t>
            </a:r>
          </a:p>
          <a:p>
            <a:pPr marL="300355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focus，blur，change，submit，reset，select 等事件不冒泡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" name="Shape 88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取消冒泡和阻止默认事件</a:t>
            </a:r>
          </a:p>
        </p:txBody>
      </p:sp>
      <p:sp>
        <p:nvSpPr>
          <p:cNvPr id="884" name="Shape 88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40030" indent="-240030" defTabSz="200660">
              <a:spcBef>
                <a:spcPts val="2200"/>
              </a:spcBef>
              <a:buBlip>
                <a:blip r:embed="rId1"/>
              </a:buBlip>
              <a:defRPr sz="1760">
                <a:effectLst/>
              </a:defRPr>
            </a:pPr>
            <a:r>
              <a:t>取消冒泡：</a:t>
            </a:r>
          </a:p>
          <a:p>
            <a:pPr marL="480695" lvl="1" indent="-240030" defTabSz="200660">
              <a:spcBef>
                <a:spcPts val="2200"/>
              </a:spcBef>
              <a:buBlip>
                <a:blip r:embed="rId1"/>
              </a:buBlip>
              <a:defRPr sz="1760">
                <a:effectLst/>
              </a:defRPr>
            </a:pPr>
            <a:r>
              <a:t>W3C标准 event.stopPropagation();但不支持ie9以下版本</a:t>
            </a:r>
          </a:p>
          <a:p>
            <a:pPr marL="480695" lvl="1" indent="-240030" defTabSz="200660">
              <a:spcBef>
                <a:spcPts val="2200"/>
              </a:spcBef>
              <a:buBlip>
                <a:blip r:embed="rId1"/>
              </a:buBlip>
              <a:defRPr sz="1760">
                <a:effectLst/>
              </a:defRPr>
            </a:pPr>
            <a:r>
              <a:t>IE独有 event.cancelBubble = true;</a:t>
            </a:r>
          </a:p>
          <a:p>
            <a:pPr marL="480695" lvl="1" indent="-240030" defTabSz="200660">
              <a:spcBef>
                <a:spcPts val="2200"/>
              </a:spcBef>
              <a:buBlip>
                <a:blip r:embed="rId1"/>
              </a:buBlip>
              <a:defRPr sz="1760">
                <a:effectLst/>
              </a:defRPr>
            </a:pPr>
            <a:r>
              <a:t>封装取消冒泡的函数 stopBubble(event)</a:t>
            </a:r>
          </a:p>
          <a:p>
            <a:pPr marL="240030" indent="-240030" defTabSz="200660">
              <a:spcBef>
                <a:spcPts val="2200"/>
              </a:spcBef>
              <a:buBlip>
                <a:blip r:embed="rId1"/>
              </a:buBlip>
              <a:defRPr sz="1760">
                <a:effectLst/>
              </a:defRPr>
            </a:pPr>
            <a:r>
              <a:t>阻止默认事件:</a:t>
            </a:r>
          </a:p>
          <a:p>
            <a:pPr marL="480695" lvl="1" indent="-240030" defTabSz="200660">
              <a:spcBef>
                <a:spcPts val="2200"/>
              </a:spcBef>
              <a:buBlip>
                <a:blip r:embed="rId1"/>
              </a:buBlip>
              <a:defRPr sz="1760">
                <a:effectLst/>
              </a:defRPr>
            </a:pPr>
            <a:r>
              <a:t>默认事件 — 表单提交，a标签跳转，右键菜单等</a:t>
            </a:r>
          </a:p>
          <a:p>
            <a:pPr marL="480695" lvl="1" indent="-240030" defTabSz="200660">
              <a:spcBef>
                <a:spcPts val="2200"/>
              </a:spcBef>
              <a:buBlip>
                <a:blip r:embed="rId1"/>
              </a:buBlip>
              <a:defRPr sz="1760">
                <a:effectLst/>
              </a:defRPr>
            </a:pPr>
            <a:r>
              <a:t>1.return false;  以对象属性的方式注册的事件才生效</a:t>
            </a:r>
          </a:p>
          <a:p>
            <a:pPr marL="480695" lvl="1" indent="-240030" defTabSz="200660">
              <a:spcBef>
                <a:spcPts val="2200"/>
              </a:spcBef>
              <a:buBlip>
                <a:blip r:embed="rId1"/>
              </a:buBlip>
              <a:defRPr sz="1760">
                <a:effectLst/>
              </a:defRPr>
            </a:pPr>
            <a:r>
              <a:t>2.event.preventDefault(); W3C标注，IE9以下不兼容</a:t>
            </a:r>
          </a:p>
          <a:p>
            <a:pPr marL="480695" lvl="1" indent="-240030" defTabSz="200660">
              <a:spcBef>
                <a:spcPts val="2200"/>
              </a:spcBef>
              <a:buBlip>
                <a:blip r:embed="rId1"/>
              </a:buBlip>
              <a:defRPr sz="1760">
                <a:effectLst/>
              </a:defRPr>
            </a:pPr>
            <a:r>
              <a:t>3.event.returnValue = false; 兼容IE</a:t>
            </a:r>
          </a:p>
          <a:p>
            <a:pPr marL="480695" lvl="1" indent="-240030" defTabSz="200660">
              <a:spcBef>
                <a:spcPts val="2200"/>
              </a:spcBef>
              <a:buBlip>
                <a:blip r:embed="rId1"/>
              </a:buBlip>
              <a:defRPr sz="1760">
                <a:effectLst/>
              </a:defRPr>
            </a:pPr>
            <a:r>
              <a:t>封装阻止默认事件的函数 cancelHandler(event);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Shape 88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事件对象</a:t>
            </a:r>
          </a:p>
        </p:txBody>
      </p:sp>
      <p:sp>
        <p:nvSpPr>
          <p:cNvPr id="887" name="Shape 88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15290" indent="-415290" defTabSz="347345">
              <a:spcBef>
                <a:spcPts val="3800"/>
              </a:spcBef>
              <a:buBlip>
                <a:blip r:embed="rId1"/>
              </a:buBlip>
              <a:defRPr sz="3040">
                <a:effectLst/>
              </a:defRPr>
            </a:pPr>
            <a:r>
              <a:t>event || window.event 用于IE</a:t>
            </a:r>
          </a:p>
          <a:p>
            <a:pPr marL="415290" indent="-415290" defTabSz="347345">
              <a:spcBef>
                <a:spcPts val="3800"/>
              </a:spcBef>
              <a:buBlip>
                <a:blip r:embed="rId1"/>
              </a:buBlip>
              <a:defRPr sz="3040">
                <a:effectLst/>
              </a:defRPr>
            </a:pPr>
            <a:r>
              <a:t>事件源对象:</a:t>
            </a:r>
          </a:p>
          <a:p>
            <a:pPr marL="829945" lvl="1" indent="-415290" defTabSz="347345">
              <a:spcBef>
                <a:spcPts val="3800"/>
              </a:spcBef>
              <a:buBlip>
                <a:blip r:embed="rId1"/>
              </a:buBlip>
              <a:defRPr sz="3040">
                <a:effectLst/>
              </a:defRPr>
            </a:pPr>
            <a:r>
              <a:t>event.target   火狐独有的</a:t>
            </a:r>
          </a:p>
          <a:p>
            <a:pPr marL="829945" lvl="1" indent="-415290" defTabSz="347345">
              <a:spcBef>
                <a:spcPts val="3800"/>
              </a:spcBef>
              <a:buBlip>
                <a:blip r:embed="rId1"/>
              </a:buBlip>
              <a:defRPr sz="3040">
                <a:effectLst/>
              </a:defRPr>
            </a:pPr>
            <a:r>
              <a:t>event.srcElement  Ie独有的</a:t>
            </a:r>
          </a:p>
          <a:p>
            <a:pPr marL="829945" lvl="1" indent="-415290" defTabSz="347345">
              <a:spcBef>
                <a:spcPts val="3800"/>
              </a:spcBef>
              <a:buBlip>
                <a:blip r:embed="rId1"/>
              </a:buBlip>
              <a:defRPr sz="3040">
                <a:effectLst/>
              </a:defRPr>
            </a:pPr>
            <a:r>
              <a:t>这俩chrome都有</a:t>
            </a:r>
          </a:p>
          <a:p>
            <a:pPr marL="415290" indent="-415290" defTabSz="347345">
              <a:spcBef>
                <a:spcPts val="3800"/>
              </a:spcBef>
              <a:buBlip>
                <a:blip r:embed="rId1"/>
              </a:buBlip>
              <a:defRPr sz="3040">
                <a:effectLst/>
              </a:defRPr>
            </a:pPr>
            <a:r>
              <a:t>兼容性写法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js基本语法</a:t>
            </a:r>
          </a:p>
        </p:txBody>
      </p:sp>
      <p:sp>
        <p:nvSpPr>
          <p:cNvPr id="192" name="Shape 19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00355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变量(variable)</a:t>
            </a:r>
          </a:p>
          <a:p>
            <a:pPr marL="600710" lvl="1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变量声明</a:t>
            </a:r>
          </a:p>
          <a:p>
            <a:pPr marL="901065" lvl="2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声明、赋值分解</a:t>
            </a:r>
          </a:p>
          <a:p>
            <a:pPr marL="901065" lvl="2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单一var声明法</a:t>
            </a:r>
          </a:p>
          <a:p>
            <a:pPr marL="600710" lvl="1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命名规则</a:t>
            </a:r>
          </a:p>
          <a:p>
            <a:pPr marL="901065" lvl="2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1.变量名必须以英文字母、_、$ 开头</a:t>
            </a:r>
          </a:p>
          <a:p>
            <a:pPr marL="901065" lvl="2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2.变量名可以包括英文字母、_、$、数字</a:t>
            </a:r>
          </a:p>
          <a:p>
            <a:pPr marL="901065" lvl="2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3.不可以用系统的关键字、保留字作为变量名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Shape 88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事件委托</a:t>
            </a:r>
          </a:p>
        </p:txBody>
      </p:sp>
      <p:sp>
        <p:nvSpPr>
          <p:cNvPr id="890" name="Shape 89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02285" indent="-502285" defTabSz="420370">
              <a:spcBef>
                <a:spcPts val="4600"/>
              </a:spcBef>
              <a:buBlip>
                <a:blip r:embed="rId1"/>
              </a:buBlip>
              <a:defRPr sz="3680">
                <a:effectLst/>
              </a:defRPr>
            </a:pPr>
            <a:r>
              <a:t>利用事件冒泡，和事件源对象进行处理</a:t>
            </a:r>
          </a:p>
          <a:p>
            <a:pPr marL="502285" indent="-502285" defTabSz="420370">
              <a:spcBef>
                <a:spcPts val="4600"/>
              </a:spcBef>
              <a:buBlip>
                <a:blip r:embed="rId1"/>
              </a:buBlip>
              <a:defRPr sz="3680">
                <a:effectLst/>
              </a:defRPr>
            </a:pPr>
            <a:r>
              <a:t>优点：</a:t>
            </a:r>
          </a:p>
          <a:p>
            <a:pPr marL="1004570" lvl="1" indent="-502285" defTabSz="420370">
              <a:spcBef>
                <a:spcPts val="4600"/>
              </a:spcBef>
              <a:buBlip>
                <a:blip r:embed="rId1"/>
              </a:buBlip>
              <a:defRPr sz="3680">
                <a:effectLst/>
              </a:defRPr>
            </a:pPr>
            <a:r>
              <a:t>1. 性能 不需要循环所有的元素一个个绑定事件</a:t>
            </a:r>
          </a:p>
          <a:p>
            <a:pPr marL="1004570" lvl="1" indent="-502285" defTabSz="420370">
              <a:spcBef>
                <a:spcPts val="4600"/>
              </a:spcBef>
              <a:buBlip>
                <a:blip r:embed="rId1"/>
              </a:buBlip>
              <a:defRPr sz="3680">
                <a:effectLst/>
              </a:defRPr>
            </a:pPr>
            <a:r>
              <a:t>2. 灵活 当有新的子元素时不需要重新绑定事件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Shape 89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事件分类</a:t>
            </a:r>
          </a:p>
        </p:txBody>
      </p:sp>
      <p:sp>
        <p:nvSpPr>
          <p:cNvPr id="893" name="Shape 89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15290" indent="-415290" defTabSz="347345">
              <a:spcBef>
                <a:spcPts val="3800"/>
              </a:spcBef>
              <a:buBlip>
                <a:blip r:embed="rId1"/>
              </a:buBlip>
              <a:defRPr sz="3040">
                <a:effectLst/>
              </a:defRPr>
            </a:pPr>
            <a:r>
              <a:t>鼠标事件</a:t>
            </a:r>
          </a:p>
          <a:p>
            <a:pPr marL="415290" indent="-415290" defTabSz="347345">
              <a:spcBef>
                <a:spcPts val="3800"/>
              </a:spcBef>
              <a:buBlip>
                <a:blip r:embed="rId1"/>
              </a:buBlip>
              <a:defRPr sz="3040">
                <a:effectLst/>
              </a:defRPr>
            </a:pPr>
            <a:r>
              <a:t>click、mousedown、mousemove、mouseup、contextmenu、mouseover、mouseout</a:t>
            </a:r>
          </a:p>
          <a:p>
            <a:pPr marL="415290" indent="-415290" defTabSz="347345">
              <a:spcBef>
                <a:spcPts val="3800"/>
              </a:spcBef>
              <a:buBlip>
                <a:blip r:embed="rId1"/>
              </a:buBlip>
              <a:defRPr sz="3040">
                <a:effectLst/>
              </a:defRPr>
            </a:pPr>
            <a:r>
              <a:t>用button来区分鼠标的按键，0/1/2</a:t>
            </a:r>
          </a:p>
          <a:p>
            <a:pPr marL="415290" indent="-415290" defTabSz="347345">
              <a:spcBef>
                <a:spcPts val="3800"/>
              </a:spcBef>
              <a:buBlip>
                <a:blip r:embed="rId1"/>
              </a:buBlip>
              <a:defRPr sz="3040">
                <a:effectLst/>
              </a:defRPr>
            </a:pPr>
            <a:r>
              <a:t>DOM3标准规定:click事件只能监听左键,只能通过mousedown 和 mouseup来判断鼠标键</a:t>
            </a:r>
          </a:p>
          <a:p>
            <a:pPr marL="415290" indent="-415290" defTabSz="347345">
              <a:spcBef>
                <a:spcPts val="3800"/>
              </a:spcBef>
              <a:buBlip>
                <a:blip r:embed="rId1"/>
              </a:buBlip>
              <a:defRPr sz="3040">
                <a:effectLst/>
              </a:defRPr>
            </a:pPr>
            <a:r>
              <a:t>如何解决mousedown和click的冲突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Shape 89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事件练习</a:t>
            </a:r>
          </a:p>
        </p:txBody>
      </p:sp>
      <p:sp>
        <p:nvSpPr>
          <p:cNvPr id="896" name="Shape 896"/>
          <p:cNvSpPr/>
          <p:nvPr>
            <p:ph type="body" idx="4294967295"/>
          </p:nvPr>
        </p:nvSpPr>
        <p:spPr>
          <a:xfrm>
            <a:off x="1968500" y="2743200"/>
            <a:ext cx="9753600" cy="5842000"/>
          </a:xfrm>
          <a:prstGeom prst="rect">
            <a:avLst/>
          </a:prstGeom>
        </p:spPr>
        <p:txBody>
          <a:bodyPr anchor="ctr"/>
          <a:lstStyle/>
          <a:p>
            <a:pPr marL="546100" indent="-546100" algn="l">
              <a:spcBef>
                <a:spcPts val="5000"/>
              </a:spcBef>
              <a:buSzPct val="35000"/>
              <a:buBlip>
                <a:blip r:embed="rId1"/>
              </a:buBlip>
              <a:defRPr sz="4000">
                <a:effectLst/>
              </a:defRPr>
            </a:pPr>
            <a:r>
              <a:t>拖拽应用</a:t>
            </a:r>
          </a:p>
          <a:p>
            <a:pPr marL="546100" indent="-546100" algn="l">
              <a:spcBef>
                <a:spcPts val="5000"/>
              </a:spcBef>
              <a:buSzPct val="35000"/>
              <a:buBlip>
                <a:blip r:embed="rId1"/>
              </a:buBlip>
              <a:defRPr sz="4000">
                <a:effectLst/>
              </a:defRPr>
            </a:pPr>
            <a:r>
              <a:t>应用 mousedown mousemove mouseup</a:t>
            </a:r>
          </a:p>
          <a:p>
            <a:pPr marL="546100" indent="-546100" algn="l">
              <a:spcBef>
                <a:spcPts val="5000"/>
              </a:spcBef>
              <a:buSzPct val="35000"/>
              <a:buBlip>
                <a:blip r:embed="rId1"/>
              </a:buBlip>
              <a:defRPr sz="4000">
                <a:effectLst/>
              </a:defRPr>
            </a:pPr>
            <a:r>
              <a:t>随机移动的方块</a:t>
            </a:r>
          </a:p>
          <a:p>
            <a:pPr marL="546100" indent="-546100" algn="l">
              <a:spcBef>
                <a:spcPts val="5000"/>
              </a:spcBef>
              <a:buSzPct val="35000"/>
              <a:buBlip>
                <a:blip r:embed="rId1"/>
              </a:buBlip>
              <a:defRPr sz="4000">
                <a:effectLst/>
              </a:defRPr>
            </a:pPr>
            <a:r>
              <a:t>mouseover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Shape 89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事件分类</a:t>
            </a:r>
          </a:p>
        </p:txBody>
      </p:sp>
      <p:sp>
        <p:nvSpPr>
          <p:cNvPr id="899" name="Shape 89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87985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t>键盘事件</a:t>
            </a:r>
          </a:p>
          <a:p>
            <a:pPr marL="387985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t>keydown keyup keypress</a:t>
            </a:r>
          </a:p>
          <a:p>
            <a:pPr marL="387985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t>keydown &gt; keypress &gt; keyup</a:t>
            </a:r>
          </a:p>
          <a:p>
            <a:pPr marL="387985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t>keydown和keypress的区别</a:t>
            </a:r>
          </a:p>
          <a:p>
            <a:pPr marL="775335" lvl="1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t>keydown 可以响应任意键盘按键，keypress只可以相应字符类键盘按键</a:t>
            </a:r>
          </a:p>
          <a:p>
            <a:pPr marL="775335" lvl="1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t>keypress返回ASCII码，可以转换成相应字符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Shape 90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事件分类</a:t>
            </a:r>
          </a:p>
        </p:txBody>
      </p:sp>
      <p:sp>
        <p:nvSpPr>
          <p:cNvPr id="902" name="Shape 90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文本操作事件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input,focus,blur,change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Shape 90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事件分类</a:t>
            </a:r>
          </a:p>
        </p:txBody>
      </p:sp>
      <p:sp>
        <p:nvSpPr>
          <p:cNvPr id="905" name="Shape 90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窗体操作类(window上的事件)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scroll load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小练习:fixed定位 js兼容版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Shape 90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作业</a:t>
            </a:r>
          </a:p>
        </p:txBody>
      </p:sp>
      <p:sp>
        <p:nvSpPr>
          <p:cNvPr id="908" name="Shape 90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08000" indent="-508000" defTabSz="424815">
              <a:spcBef>
                <a:spcPts val="4600"/>
              </a:spcBef>
              <a:buBlip>
                <a:blip r:embed="rId1"/>
              </a:buBlip>
              <a:defRPr sz="3720">
                <a:effectLst/>
              </a:defRPr>
            </a:pPr>
            <a:r>
              <a:t>1.完善轮播图，加按钮</a:t>
            </a:r>
          </a:p>
          <a:p>
            <a:pPr marL="508000" indent="-508000" defTabSz="424815">
              <a:spcBef>
                <a:spcPts val="4600"/>
              </a:spcBef>
              <a:buBlip>
                <a:blip r:embed="rId1"/>
              </a:buBlip>
              <a:defRPr sz="3720">
                <a:effectLst/>
              </a:defRPr>
            </a:pPr>
            <a:r>
              <a:t>2.提(qie)取密码框的密码</a:t>
            </a:r>
          </a:p>
          <a:p>
            <a:pPr marL="508000" indent="-508000" defTabSz="424815">
              <a:spcBef>
                <a:spcPts val="4600"/>
              </a:spcBef>
              <a:buBlip>
                <a:blip r:embed="rId1"/>
              </a:buBlip>
              <a:defRPr sz="3720">
                <a:effectLst/>
              </a:defRPr>
            </a:pPr>
            <a:r>
              <a:t>3.输入框功能完善</a:t>
            </a:r>
          </a:p>
          <a:p>
            <a:pPr marL="508000" indent="-508000" defTabSz="424815">
              <a:spcBef>
                <a:spcPts val="4600"/>
              </a:spcBef>
              <a:buBlip>
                <a:blip r:embed="rId1"/>
              </a:buBlip>
              <a:defRPr sz="3720">
                <a:effectLst/>
              </a:defRPr>
            </a:pPr>
            <a:r>
              <a:t>4.贪食蛇游戏</a:t>
            </a:r>
          </a:p>
          <a:p>
            <a:pPr marL="508000" indent="-508000" defTabSz="424815">
              <a:spcBef>
                <a:spcPts val="4600"/>
              </a:spcBef>
              <a:buBlip>
                <a:blip r:embed="rId1"/>
              </a:buBlip>
              <a:defRPr sz="3720">
                <a:effectLst/>
              </a:defRPr>
            </a:pPr>
            <a:r>
              <a:t>5.扫雷游戏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Shape 91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json</a:t>
            </a:r>
          </a:p>
        </p:txBody>
      </p:sp>
      <p:sp>
        <p:nvSpPr>
          <p:cNvPr id="911" name="Shape 91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JSON是一种传输数据的格式（以对象为样板，本质上就是对象，但用途有区别，对象就是本地用的，json是用来传输的）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JSON.parse();  string — &gt; json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JSON.stringify(); json — &gt; string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Shape 91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异步加载js</a:t>
            </a:r>
          </a:p>
        </p:txBody>
      </p:sp>
      <p:sp>
        <p:nvSpPr>
          <p:cNvPr id="914" name="Shape 91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js加载的缺点：加载工具方法没必要阻塞文档，过得js加载会影响页面效率，一旦网速不好，那么整个网站将等待js加载而不进行后续渲染等工作。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有些工具方法需要按需加载，用到再加载，不用不加载，。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Shape 91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异步加载js</a:t>
            </a:r>
          </a:p>
        </p:txBody>
      </p:sp>
      <p:sp>
        <p:nvSpPr>
          <p:cNvPr id="917" name="Shape 91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98780" indent="-398780" defTabSz="333375">
              <a:spcBef>
                <a:spcPts val="3600"/>
              </a:spcBef>
              <a:buBlip>
                <a:blip r:embed="rId1"/>
              </a:buBlip>
              <a:defRPr sz="2920">
                <a:effectLst/>
              </a:defRPr>
            </a:pPr>
            <a:r>
              <a:t>javascript 异步加载 的 三种方案</a:t>
            </a:r>
          </a:p>
          <a:p>
            <a:pPr marL="797560" lvl="1" indent="-398780" defTabSz="333375">
              <a:spcBef>
                <a:spcPts val="3600"/>
              </a:spcBef>
              <a:buBlip>
                <a:blip r:embed="rId1"/>
              </a:buBlip>
              <a:defRPr sz="2920">
                <a:effectLst/>
              </a:defRPr>
            </a:pPr>
            <a:r>
              <a:t>1.defer 异步加载，但要等到dom文档全部解析完才会被执行。只有IE能用。</a:t>
            </a:r>
          </a:p>
          <a:p>
            <a:pPr marL="797560" lvl="1" indent="-398780" defTabSz="333375">
              <a:spcBef>
                <a:spcPts val="3600"/>
              </a:spcBef>
              <a:buBlip>
                <a:blip r:embed="rId1"/>
              </a:buBlip>
              <a:defRPr sz="2920">
                <a:effectLst/>
              </a:defRPr>
            </a:pPr>
            <a:r>
              <a:t>2.async 异步加载，加载完就执行，async只能加载外部脚本，不能把js写在script 标签里。</a:t>
            </a:r>
          </a:p>
          <a:p>
            <a:pPr marL="797560" lvl="1" indent="-398780" defTabSz="333375">
              <a:spcBef>
                <a:spcPts val="3600"/>
              </a:spcBef>
              <a:buBlip>
                <a:blip r:embed="rId1"/>
              </a:buBlip>
              <a:defRPr sz="2920">
                <a:effectLst/>
              </a:defRPr>
            </a:pPr>
            <a:r>
              <a:t>1.2 执行时也不阻塞页面</a:t>
            </a:r>
          </a:p>
          <a:p>
            <a:pPr marL="797560" lvl="1" indent="-398780" defTabSz="333375">
              <a:spcBef>
                <a:spcPts val="3600"/>
              </a:spcBef>
              <a:buBlip>
                <a:blip r:embed="rId1"/>
              </a:buBlip>
              <a:defRPr sz="2920">
                <a:effectLst/>
              </a:defRPr>
            </a:pPr>
            <a:r>
              <a:t>3.创建script，插入到DOM中，加载完毕后callBack，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529c07c000014f5103080447.jpg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35417" y="409780"/>
            <a:ext cx="6155893" cy="893404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Shape 91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js加载时间线</a:t>
            </a:r>
          </a:p>
        </p:txBody>
      </p:sp>
      <p:sp>
        <p:nvSpPr>
          <p:cNvPr id="920" name="Shape 92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js时间线</a:t>
            </a:r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  <a:r>
              <a:t>1、创建Document对象，开始解析web页面。解析HTML元素和他们的文本内容后添加Element对象和Text节点到文档中。这个阶段document.readyState = 'loading'。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  <a:r>
              <a:t>2、遇到link外部css，创建线程加载，并继续解析文档。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  <a:r>
              <a:t>3、遇到script外部js，并且没有设置async、defer，浏览器加载，并阻塞，等待js加载完成并执行该脚本，然后继续解析文档。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  <a:r>
              <a:t>4、遇到script外部js，并且设置有async、defer，浏览器创建线程加载，并继续解析文档。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  <a:r>
              <a:t>对于async属性的脚本，脚本加载完成后立即执行。（异步禁止使用document.write()）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  <a:r>
              <a:t>5、遇到img等，先正常解析dom结构，然后浏览器异步加载src，并继续解析文档。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  <a:r>
              <a:t>6、当文档解析完成，document.readyState = 'interactive'。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  <a:r>
              <a:t>7、文档解析完成后，所有设置有defer的脚本会按照顺序执行。（注意与async的不同,但同样禁止使用document.write()）;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  <a:r>
              <a:t>8、document对象触发DOMContentLoaded事件，这也标志着程序执行从同步脚本执行阶段，转化为事件驱动阶段。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  <a:r>
              <a:t>9、当所有async的脚本加载完成并执行后、img等加载完成后，document.readyState = 'complete'，window对象触发load事件。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  <a:r>
              <a:t>10、从此，以异步响应方式处理用户输入、网络事件等。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Shape 92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BOM</a:t>
            </a:r>
          </a:p>
        </p:txBody>
      </p:sp>
      <p:sp>
        <p:nvSpPr>
          <p:cNvPr id="923" name="Shape 92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13080" indent="-513080" defTabSz="429260">
              <a:spcBef>
                <a:spcPts val="4700"/>
              </a:spcBef>
              <a:buBlip>
                <a:blip r:embed="rId1"/>
              </a:buBlip>
              <a:defRPr sz="3760">
                <a:effectLst/>
              </a:defRPr>
            </a:pPr>
            <a:r>
              <a:t>定义：Browser Object Model，定义了操作浏览器的接口</a:t>
            </a:r>
          </a:p>
          <a:p>
            <a:pPr marL="513080" indent="-513080" defTabSz="429260">
              <a:spcBef>
                <a:spcPts val="4700"/>
              </a:spcBef>
              <a:buBlip>
                <a:blip r:embed="rId1"/>
              </a:buBlip>
              <a:defRPr sz="3760">
                <a:effectLst/>
              </a:defRPr>
            </a:pPr>
            <a:r>
              <a:t>BOM对象: Window, History,Navigator,Screen, Location等</a:t>
            </a:r>
          </a:p>
          <a:p>
            <a:pPr marL="513080" indent="-513080" defTabSz="429260">
              <a:spcBef>
                <a:spcPts val="4700"/>
              </a:spcBef>
              <a:buBlip>
                <a:blip r:embed="rId1"/>
              </a:buBlip>
              <a:defRPr sz="3760">
                <a:effectLst/>
              </a:defRPr>
            </a:pPr>
            <a:r>
              <a:t>由于浏览器厂商的不同，Bom对象的兼容性极低。一般情况下，我只用其中的部分功能。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Shape 92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BOM</a:t>
            </a:r>
          </a:p>
        </p:txBody>
      </p:sp>
      <p:sp>
        <p:nvSpPr>
          <p:cNvPr id="926" name="Shape 92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1"/>
              </a:buBlip>
            </a:lvl1pPr>
          </a:lstStyle>
          <a:p>
            <a:pPr>
              <a:defRPr>
                <a:effectLst/>
              </a:defRPr>
            </a:pPr>
            <a:r>
              <a:t>Window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Shape 92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BOM</a:t>
            </a:r>
          </a:p>
        </p:txBody>
      </p:sp>
      <p:sp>
        <p:nvSpPr>
          <p:cNvPr id="929" name="Shape 92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1"/>
              </a:buBlip>
            </a:lvl1pPr>
          </a:lstStyle>
          <a:p>
            <a:pPr>
              <a:defRPr>
                <a:effectLst/>
              </a:defRPr>
            </a:pPr>
            <a:r>
              <a:t>History对象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Shape 93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BOM</a:t>
            </a:r>
          </a:p>
        </p:txBody>
      </p:sp>
      <p:sp>
        <p:nvSpPr>
          <p:cNvPr id="932" name="Shape 93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Navigator对象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rPr u="sng"/>
              <a:t>http://www.w3school.com.cn/jsref/dom_obj_navigator.asp</a:t>
            </a:r>
            <a:endParaRPr u="sng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" name="Shape 93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BOM</a:t>
            </a:r>
          </a:p>
        </p:txBody>
      </p:sp>
      <p:sp>
        <p:nvSpPr>
          <p:cNvPr id="935" name="Shape 93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1"/>
              </a:buBlip>
            </a:lvl1pPr>
          </a:lstStyle>
          <a:p>
            <a:pPr>
              <a:defRPr>
                <a:effectLst/>
              </a:defRPr>
            </a:pPr>
            <a:r>
              <a:t>Screen对象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" name="Shape 93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BOM</a:t>
            </a:r>
          </a:p>
        </p:txBody>
      </p:sp>
      <p:sp>
        <p:nvSpPr>
          <p:cNvPr id="938" name="Shape 93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08000" indent="-508000" defTabSz="424815">
              <a:spcBef>
                <a:spcPts val="4600"/>
              </a:spcBef>
              <a:buBlip>
                <a:blip r:embed="rId1"/>
              </a:buBlip>
              <a:defRPr sz="3720">
                <a:effectLst/>
              </a:defRPr>
            </a:pPr>
            <a:r>
              <a:t>Location对象</a:t>
            </a:r>
          </a:p>
          <a:p>
            <a:pPr marL="1016000" lvl="1" indent="-508000" defTabSz="424815">
              <a:spcBef>
                <a:spcPts val="4600"/>
              </a:spcBef>
              <a:buBlip>
                <a:blip r:embed="rId1"/>
              </a:buBlip>
              <a:defRPr sz="3720">
                <a:effectLst/>
              </a:defRPr>
            </a:pPr>
            <a:r>
              <a:t>location.hash</a:t>
            </a:r>
          </a:p>
          <a:p>
            <a:pPr marL="1523365" lvl="2" indent="-508000" defTabSz="424815">
              <a:spcBef>
                <a:spcPts val="4600"/>
              </a:spcBef>
              <a:buBlip>
                <a:blip r:embed="rId1"/>
              </a:buBlip>
              <a:defRPr sz="3720">
                <a:effectLst/>
              </a:defRPr>
            </a:pPr>
            <a:r>
              <a:t>“#”后是对浏览器操作的，对服务器无效，实际发出的请求也不包含”#”后面的部分</a:t>
            </a:r>
          </a:p>
          <a:p>
            <a:pPr marL="1523365" lvl="2" indent="-508000" defTabSz="424815">
              <a:spcBef>
                <a:spcPts val="4600"/>
              </a:spcBef>
              <a:buBlip>
                <a:blip r:embed="rId1"/>
              </a:buBlip>
              <a:defRPr sz="3720">
                <a:effectLst/>
              </a:defRPr>
            </a:pPr>
            <a:r>
              <a:t>“#”被算作历史记录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Shape 94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课前补充</a:t>
            </a:r>
          </a:p>
        </p:txBody>
      </p:sp>
      <p:sp>
        <p:nvSpPr>
          <p:cNvPr id="941" name="Shape 94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转义字符 “\”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多行字符串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字符串换行符\n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" name="Shape 94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RegExp</a:t>
            </a:r>
          </a:p>
        </p:txBody>
      </p:sp>
      <p:sp>
        <p:nvSpPr>
          <p:cNvPr id="944" name="Shape 94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1"/>
              </a:buBlip>
            </a:lvl1pPr>
          </a:lstStyle>
          <a:p>
            <a:pPr>
              <a:defRPr>
                <a:effectLst/>
              </a:defRPr>
            </a:pPr>
            <a:r>
              <a:t>正则表达式的作用：匹配特殊字符或有特殊搭配原则的字符的最佳选择。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Shape 94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RegExp</a:t>
            </a:r>
          </a:p>
        </p:txBody>
      </p:sp>
      <p:sp>
        <p:nvSpPr>
          <p:cNvPr id="947" name="Shape 94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两种创建方式</a:t>
            </a:r>
          </a:p>
          <a:p>
            <a:pPr lvl="1">
              <a:buBlip>
                <a:blip r:embed="rId1"/>
              </a:buBlip>
              <a:defRPr>
                <a:effectLst/>
              </a:defRPr>
            </a:pPr>
            <a:r>
              <a:t>直接量</a:t>
            </a:r>
          </a:p>
          <a:p>
            <a:pPr lvl="1">
              <a:buBlip>
                <a:blip r:embed="rId1"/>
              </a:buBlip>
              <a:defRPr>
                <a:effectLst/>
              </a:defRPr>
            </a:pPr>
            <a:r>
              <a:t>new RegExp();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个人推荐用直接量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基本语法</a:t>
            </a:r>
          </a:p>
        </p:txBody>
      </p:sp>
      <p:sp>
        <p:nvSpPr>
          <p:cNvPr id="197" name="Shape 19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18795" indent="-518795" defTabSz="434340">
              <a:spcBef>
                <a:spcPts val="4700"/>
              </a:spcBef>
              <a:buBlip>
                <a:blip r:embed="rId1"/>
              </a:buBlip>
              <a:defRPr sz="3800">
                <a:effectLst/>
              </a:defRPr>
            </a:pPr>
            <a:r>
              <a:t>值类型</a:t>
            </a:r>
          </a:p>
          <a:p>
            <a:pPr marL="1037590" lvl="1" indent="-518795" defTabSz="434340">
              <a:spcBef>
                <a:spcPts val="4700"/>
              </a:spcBef>
              <a:buBlip>
                <a:blip r:embed="rId1"/>
              </a:buBlip>
              <a:defRPr sz="3800">
                <a:effectLst/>
              </a:defRPr>
            </a:pPr>
            <a:r>
              <a:t>不可改变的原始值（栈数据）</a:t>
            </a:r>
          </a:p>
          <a:p>
            <a:pPr marL="1556385" lvl="2" indent="-518795" defTabSz="434340">
              <a:spcBef>
                <a:spcPts val="4700"/>
              </a:spcBef>
              <a:buBlip>
                <a:blip r:embed="rId1"/>
              </a:buBlip>
              <a:defRPr sz="3800">
                <a:effectLst/>
              </a:defRPr>
            </a:pPr>
            <a:r>
              <a:t>Number,String,Boolean,undefined,null</a:t>
            </a:r>
          </a:p>
          <a:p>
            <a:pPr marL="1037590" lvl="1" indent="-518795" defTabSz="434340">
              <a:spcBef>
                <a:spcPts val="4700"/>
              </a:spcBef>
              <a:buBlip>
                <a:blip r:embed="rId1"/>
              </a:buBlip>
              <a:defRPr sz="3800">
                <a:effectLst/>
              </a:defRPr>
            </a:pPr>
            <a:r>
              <a:t>引用值（堆数据）</a:t>
            </a:r>
          </a:p>
          <a:p>
            <a:pPr marL="1556385" lvl="2" indent="-518795" defTabSz="434340">
              <a:spcBef>
                <a:spcPts val="4700"/>
              </a:spcBef>
              <a:buBlip>
                <a:blip r:embed="rId1"/>
              </a:buBlip>
              <a:defRPr sz="3800">
                <a:effectLst/>
              </a:defRPr>
            </a:pPr>
            <a:r>
              <a:t>array, object, function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Shape 94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Doctype</a:t>
            </a:r>
          </a:p>
        </p:txBody>
      </p:sp>
      <p:sp>
        <p:nvSpPr>
          <p:cNvPr id="950" name="Shape 95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1.渲染模式</a:t>
            </a:r>
          </a:p>
          <a:p>
            <a:pPr marL="0" indent="0">
              <a:spcBef>
                <a:spcPts val="0"/>
              </a:spcBef>
              <a:buSzTx/>
              <a:buNone/>
              <a:defRPr sz="2200">
                <a:solidFill>
                  <a:srgbClr val="323333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在多年以前（IE6诞生以前），各浏览器都处于各自比较封闭的发展中（基本没有兼容性可谈）。随着WEB的发展，兼容性问题的解决越来越显得迫切，随即，各浏览器厂商发布了按照标准模式（遵循各厂商制定的统一标准）工作的浏览器，比如IE6就是其中之一。但是考虑到以前建设的网站并不支持标准模式，所以各浏览器在加入标准模式的同时也保留了混杂模式（即以前那种未按照统一标准工作的模式，也叫怪异模式）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Shape 95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Doctype</a:t>
            </a:r>
          </a:p>
        </p:txBody>
      </p:sp>
      <p:sp>
        <p:nvSpPr>
          <p:cNvPr id="953" name="Shape 95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spcBef>
                <a:spcPts val="0"/>
              </a:spcBef>
              <a:buSzTx/>
              <a:buNone/>
              <a:defRPr sz="2800">
                <a:solidFill>
                  <a:srgbClr val="323333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三种标准模式的写法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solidFill>
                  <a:srgbClr val="323333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1.&lt;!DOCTYPE html&gt;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solidFill>
                  <a:srgbClr val="323333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2.&lt;!DOCTYPE HTML PUBLIC "-//W3C//DTD HTML 4.01//EN" "http://www.w3.org/TR/html4/strict.dtd"&gt;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solidFill>
                  <a:srgbClr val="323333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3.&lt;!DOCTYPE html PUBLIC "-//W3C//DTD XHTML 1.0 Strict//EN" "http://www.w3.org/TR/xhtml1/DTD/xhtml1-strict.dtd"&gt;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待穿插知识点</a:t>
            </a:r>
          </a:p>
        </p:txBody>
      </p:sp>
      <p:sp>
        <p:nvSpPr>
          <p:cNvPr id="956" name="Shape 95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71475" indent="-371475" defTabSz="310515">
              <a:spcBef>
                <a:spcPts val="3400"/>
              </a:spcBef>
              <a:buBlip>
                <a:blip r:embed="rId1"/>
              </a:buBlip>
              <a:defRPr sz="2720">
                <a:effectLst/>
              </a:defRPr>
            </a:pPr>
            <a:r>
              <a:t>&lt;label&gt;   for 属性  —  &gt; js中表示htmlFor</a:t>
            </a:r>
          </a:p>
          <a:p>
            <a:pPr marL="371475" indent="-371475" defTabSz="310515">
              <a:spcBef>
                <a:spcPts val="3400"/>
              </a:spcBef>
              <a:buBlip>
                <a:blip r:embed="rId1"/>
              </a:buBlip>
              <a:defRPr sz="2720">
                <a:effectLst/>
              </a:defRPr>
            </a:pPr>
            <a:r>
              <a:t>属性映射 HTML属性 映射到Element属性</a:t>
            </a:r>
          </a:p>
          <a:p>
            <a:pPr marL="371475" indent="-371475" defTabSz="310515">
              <a:spcBef>
                <a:spcPts val="3400"/>
              </a:spcBef>
              <a:buBlip>
                <a:blip r:embed="rId1"/>
              </a:buBlip>
              <a:defRPr sz="2720">
                <a:effectLst/>
              </a:defRPr>
            </a:pPr>
            <a:r>
              <a:t>讲事件的时候，阻止默认事件记得要拿form提交举例，阻止提交，也要拿a举例，组织跳转—&gt;同时引出javascript:void(0);</a:t>
            </a:r>
          </a:p>
          <a:p>
            <a:pPr marL="371475" indent="-371475" defTabSz="310515">
              <a:spcBef>
                <a:spcPts val="3400"/>
              </a:spcBef>
              <a:buBlip>
                <a:blip r:embed="rId1"/>
              </a:buBlip>
              <a:defRPr sz="2720">
                <a:effectLst/>
              </a:defRPr>
            </a:pPr>
            <a:r>
              <a:t>img图片预加载</a:t>
            </a:r>
          </a:p>
          <a:p>
            <a:pPr marL="371475" indent="-371475" defTabSz="310515">
              <a:spcBef>
                <a:spcPts val="3400"/>
              </a:spcBef>
              <a:buBlip>
                <a:blip r:embed="rId1"/>
              </a:buBlip>
              <a:defRPr sz="2720">
                <a:effectLst/>
              </a:defRPr>
            </a:pPr>
            <a:r>
              <a:t>byClassName 自己定义的写法还没写呢</a:t>
            </a:r>
          </a:p>
          <a:p>
            <a:pPr marL="371475" indent="-371475" defTabSz="310515">
              <a:spcBef>
                <a:spcPts val="3400"/>
              </a:spcBef>
              <a:buBlip>
                <a:blip r:embed="rId1"/>
              </a:buBlip>
              <a:defRPr sz="2720">
                <a:effectLst/>
              </a:defRPr>
            </a:pPr>
            <a:r>
              <a:t>Math.random() 和彩票程序  0-36的随机数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Shape 95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待穿插知识点</a:t>
            </a:r>
          </a:p>
        </p:txBody>
      </p:sp>
      <p:sp>
        <p:nvSpPr>
          <p:cNvPr id="959" name="Shape 95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文档碎片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cdn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/>
          <p:nvPr/>
        </p:nvSpPr>
        <p:spPr>
          <a:xfrm>
            <a:off x="2103895" y="1565684"/>
            <a:ext cx="2589833" cy="7091744"/>
          </a:xfrm>
          <a:prstGeom prst="rect">
            <a:avLst/>
          </a:prstGeom>
          <a:blipFill>
            <a:blip r:embed="rId1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200" name="Shape 200"/>
          <p:cNvSpPr/>
          <p:nvPr/>
        </p:nvSpPr>
        <p:spPr>
          <a:xfrm>
            <a:off x="2592573" y="746961"/>
            <a:ext cx="1525906" cy="6350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栈(stack)</a:t>
            </a:r>
          </a:p>
        </p:txBody>
      </p:sp>
      <p:sp>
        <p:nvSpPr>
          <p:cNvPr id="201" name="Shape 201"/>
          <p:cNvSpPr/>
          <p:nvPr/>
        </p:nvSpPr>
        <p:spPr>
          <a:xfrm>
            <a:off x="8963212" y="746961"/>
            <a:ext cx="1511809" cy="6350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堆(heap)</a:t>
            </a:r>
          </a:p>
        </p:txBody>
      </p:sp>
      <p:sp>
        <p:nvSpPr>
          <p:cNvPr id="202" name="Shape 202"/>
          <p:cNvSpPr/>
          <p:nvPr/>
        </p:nvSpPr>
        <p:spPr>
          <a:xfrm>
            <a:off x="2131248" y="2357275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203" name="Shape 203"/>
          <p:cNvSpPr/>
          <p:nvPr/>
        </p:nvSpPr>
        <p:spPr>
          <a:xfrm>
            <a:off x="2131248" y="4897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204" name="Shape 204"/>
          <p:cNvSpPr/>
          <p:nvPr/>
        </p:nvSpPr>
        <p:spPr>
          <a:xfrm>
            <a:off x="2131248" y="4262275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205" name="Shape 205"/>
          <p:cNvSpPr/>
          <p:nvPr/>
        </p:nvSpPr>
        <p:spPr>
          <a:xfrm>
            <a:off x="2131248" y="3627275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206" name="Shape 206"/>
          <p:cNvSpPr/>
          <p:nvPr/>
        </p:nvSpPr>
        <p:spPr>
          <a:xfrm>
            <a:off x="2131248" y="2992275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207" name="Shape 207"/>
          <p:cNvSpPr/>
          <p:nvPr/>
        </p:nvSpPr>
        <p:spPr>
          <a:xfrm>
            <a:off x="2131248" y="5532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208" name="Shape 208"/>
          <p:cNvSpPr/>
          <p:nvPr/>
        </p:nvSpPr>
        <p:spPr>
          <a:xfrm>
            <a:off x="2131248" y="8072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209" name="Shape 209"/>
          <p:cNvSpPr/>
          <p:nvPr/>
        </p:nvSpPr>
        <p:spPr>
          <a:xfrm>
            <a:off x="2131248" y="7437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210" name="Shape 210"/>
          <p:cNvSpPr/>
          <p:nvPr/>
        </p:nvSpPr>
        <p:spPr>
          <a:xfrm>
            <a:off x="2131248" y="6802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211" name="Shape 211"/>
          <p:cNvSpPr/>
          <p:nvPr/>
        </p:nvSpPr>
        <p:spPr>
          <a:xfrm>
            <a:off x="2131248" y="6167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212" name="Shape 212"/>
          <p:cNvSpPr/>
          <p:nvPr/>
        </p:nvSpPr>
        <p:spPr>
          <a:xfrm>
            <a:off x="8424199" y="1565684"/>
            <a:ext cx="2589833" cy="7091744"/>
          </a:xfrm>
          <a:prstGeom prst="rect">
            <a:avLst/>
          </a:prstGeom>
          <a:blipFill>
            <a:blip r:embed="rId1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213" name="Shape 213"/>
          <p:cNvSpPr/>
          <p:nvPr/>
        </p:nvSpPr>
        <p:spPr>
          <a:xfrm>
            <a:off x="8451552" y="2357275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214" name="Shape 214"/>
          <p:cNvSpPr/>
          <p:nvPr/>
        </p:nvSpPr>
        <p:spPr>
          <a:xfrm>
            <a:off x="8451552" y="4897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215" name="Shape 215"/>
          <p:cNvSpPr/>
          <p:nvPr/>
        </p:nvSpPr>
        <p:spPr>
          <a:xfrm>
            <a:off x="8451552" y="4262275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216" name="Shape 216"/>
          <p:cNvSpPr/>
          <p:nvPr/>
        </p:nvSpPr>
        <p:spPr>
          <a:xfrm>
            <a:off x="8451552" y="3627275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217" name="Shape 217"/>
          <p:cNvSpPr/>
          <p:nvPr/>
        </p:nvSpPr>
        <p:spPr>
          <a:xfrm>
            <a:off x="8451552" y="2992275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218" name="Shape 218"/>
          <p:cNvSpPr/>
          <p:nvPr/>
        </p:nvSpPr>
        <p:spPr>
          <a:xfrm>
            <a:off x="8451552" y="5532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219" name="Shape 219"/>
          <p:cNvSpPr/>
          <p:nvPr/>
        </p:nvSpPr>
        <p:spPr>
          <a:xfrm>
            <a:off x="8451552" y="8072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220" name="Shape 220"/>
          <p:cNvSpPr/>
          <p:nvPr/>
        </p:nvSpPr>
        <p:spPr>
          <a:xfrm>
            <a:off x="8451552" y="7437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221" name="Shape 221"/>
          <p:cNvSpPr/>
          <p:nvPr/>
        </p:nvSpPr>
        <p:spPr>
          <a:xfrm>
            <a:off x="8451552" y="6802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222" name="Shape 222"/>
          <p:cNvSpPr/>
          <p:nvPr/>
        </p:nvSpPr>
        <p:spPr>
          <a:xfrm>
            <a:off x="8451552" y="6167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223" name="Shape 223"/>
          <p:cNvSpPr/>
          <p:nvPr/>
        </p:nvSpPr>
        <p:spPr>
          <a:xfrm>
            <a:off x="958372" y="1782597"/>
            <a:ext cx="961645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1011</a:t>
            </a:r>
          </a:p>
        </p:txBody>
      </p:sp>
      <p:sp>
        <p:nvSpPr>
          <p:cNvPr id="224" name="Shape 224"/>
          <p:cNvSpPr/>
          <p:nvPr/>
        </p:nvSpPr>
        <p:spPr>
          <a:xfrm>
            <a:off x="1011522" y="2417463"/>
            <a:ext cx="855346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num</a:t>
            </a:r>
          </a:p>
        </p:txBody>
      </p:sp>
      <p:sp>
        <p:nvSpPr>
          <p:cNvPr id="225" name="Shape 225"/>
          <p:cNvSpPr/>
          <p:nvPr/>
        </p:nvSpPr>
        <p:spPr>
          <a:xfrm>
            <a:off x="958372" y="3045376"/>
            <a:ext cx="961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1009</a:t>
            </a:r>
          </a:p>
        </p:txBody>
      </p:sp>
      <p:sp>
        <p:nvSpPr>
          <p:cNvPr id="226" name="Shape 226"/>
          <p:cNvSpPr/>
          <p:nvPr/>
        </p:nvSpPr>
        <p:spPr>
          <a:xfrm>
            <a:off x="958372" y="3673289"/>
            <a:ext cx="961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1008</a:t>
            </a:r>
          </a:p>
        </p:txBody>
      </p:sp>
      <p:sp>
        <p:nvSpPr>
          <p:cNvPr id="227" name="Shape 227"/>
          <p:cNvSpPr/>
          <p:nvPr/>
        </p:nvSpPr>
        <p:spPr>
          <a:xfrm>
            <a:off x="958372" y="4305940"/>
            <a:ext cx="961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1007</a:t>
            </a:r>
          </a:p>
        </p:txBody>
      </p:sp>
      <p:sp>
        <p:nvSpPr>
          <p:cNvPr id="228" name="Shape 228"/>
          <p:cNvSpPr/>
          <p:nvPr/>
        </p:nvSpPr>
        <p:spPr>
          <a:xfrm>
            <a:off x="958372" y="4940806"/>
            <a:ext cx="961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1006</a:t>
            </a:r>
          </a:p>
        </p:txBody>
      </p:sp>
      <p:sp>
        <p:nvSpPr>
          <p:cNvPr id="229" name="Shape 229"/>
          <p:cNvSpPr/>
          <p:nvPr/>
        </p:nvSpPr>
        <p:spPr>
          <a:xfrm>
            <a:off x="958372" y="5568718"/>
            <a:ext cx="961645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1005</a:t>
            </a:r>
          </a:p>
        </p:txBody>
      </p:sp>
      <p:sp>
        <p:nvSpPr>
          <p:cNvPr id="230" name="Shape 230"/>
          <p:cNvSpPr/>
          <p:nvPr/>
        </p:nvSpPr>
        <p:spPr>
          <a:xfrm>
            <a:off x="958372" y="6196631"/>
            <a:ext cx="961645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1004</a:t>
            </a:r>
          </a:p>
        </p:txBody>
      </p:sp>
      <p:sp>
        <p:nvSpPr>
          <p:cNvPr id="231" name="Shape 231"/>
          <p:cNvSpPr/>
          <p:nvPr/>
        </p:nvSpPr>
        <p:spPr>
          <a:xfrm>
            <a:off x="958372" y="6845806"/>
            <a:ext cx="961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1003</a:t>
            </a:r>
          </a:p>
        </p:txBody>
      </p:sp>
      <p:sp>
        <p:nvSpPr>
          <p:cNvPr id="232" name="Shape 232"/>
          <p:cNvSpPr/>
          <p:nvPr/>
        </p:nvSpPr>
        <p:spPr>
          <a:xfrm>
            <a:off x="958372" y="7473719"/>
            <a:ext cx="961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1002</a:t>
            </a:r>
          </a:p>
        </p:txBody>
      </p:sp>
      <p:sp>
        <p:nvSpPr>
          <p:cNvPr id="233" name="Shape 233"/>
          <p:cNvSpPr/>
          <p:nvPr/>
        </p:nvSpPr>
        <p:spPr>
          <a:xfrm>
            <a:off x="958372" y="8101632"/>
            <a:ext cx="961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1001</a:t>
            </a:r>
          </a:p>
        </p:txBody>
      </p:sp>
      <p:sp>
        <p:nvSpPr>
          <p:cNvPr id="234" name="Shape 234"/>
          <p:cNvSpPr/>
          <p:nvPr/>
        </p:nvSpPr>
        <p:spPr>
          <a:xfrm>
            <a:off x="7232938" y="1781289"/>
            <a:ext cx="961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1001</a:t>
            </a:r>
          </a:p>
        </p:txBody>
      </p:sp>
      <p:sp>
        <p:nvSpPr>
          <p:cNvPr id="235" name="Shape 235"/>
          <p:cNvSpPr/>
          <p:nvPr/>
        </p:nvSpPr>
        <p:spPr>
          <a:xfrm>
            <a:off x="7232938" y="2416155"/>
            <a:ext cx="961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1002</a:t>
            </a:r>
          </a:p>
        </p:txBody>
      </p:sp>
      <p:sp>
        <p:nvSpPr>
          <p:cNvPr id="236" name="Shape 236"/>
          <p:cNvSpPr/>
          <p:nvPr/>
        </p:nvSpPr>
        <p:spPr>
          <a:xfrm>
            <a:off x="7232938" y="3044068"/>
            <a:ext cx="961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1003</a:t>
            </a:r>
          </a:p>
        </p:txBody>
      </p:sp>
      <p:sp>
        <p:nvSpPr>
          <p:cNvPr id="237" name="Shape 237"/>
          <p:cNvSpPr/>
          <p:nvPr/>
        </p:nvSpPr>
        <p:spPr>
          <a:xfrm>
            <a:off x="7232938" y="3671980"/>
            <a:ext cx="961645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1004</a:t>
            </a:r>
          </a:p>
        </p:txBody>
      </p:sp>
      <p:sp>
        <p:nvSpPr>
          <p:cNvPr id="238" name="Shape 238"/>
          <p:cNvSpPr/>
          <p:nvPr/>
        </p:nvSpPr>
        <p:spPr>
          <a:xfrm>
            <a:off x="7232938" y="4304631"/>
            <a:ext cx="961645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1005</a:t>
            </a:r>
          </a:p>
        </p:txBody>
      </p:sp>
      <p:sp>
        <p:nvSpPr>
          <p:cNvPr id="239" name="Shape 239"/>
          <p:cNvSpPr/>
          <p:nvPr/>
        </p:nvSpPr>
        <p:spPr>
          <a:xfrm>
            <a:off x="7232938" y="4939498"/>
            <a:ext cx="961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1006</a:t>
            </a:r>
          </a:p>
        </p:txBody>
      </p:sp>
      <p:sp>
        <p:nvSpPr>
          <p:cNvPr id="240" name="Shape 240"/>
          <p:cNvSpPr/>
          <p:nvPr/>
        </p:nvSpPr>
        <p:spPr>
          <a:xfrm>
            <a:off x="7232938" y="5567410"/>
            <a:ext cx="961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1007</a:t>
            </a:r>
          </a:p>
        </p:txBody>
      </p:sp>
      <p:sp>
        <p:nvSpPr>
          <p:cNvPr id="241" name="Shape 241"/>
          <p:cNvSpPr/>
          <p:nvPr/>
        </p:nvSpPr>
        <p:spPr>
          <a:xfrm>
            <a:off x="7232938" y="6195323"/>
            <a:ext cx="961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1008</a:t>
            </a:r>
          </a:p>
        </p:txBody>
      </p:sp>
      <p:sp>
        <p:nvSpPr>
          <p:cNvPr id="242" name="Shape 242"/>
          <p:cNvSpPr/>
          <p:nvPr/>
        </p:nvSpPr>
        <p:spPr>
          <a:xfrm>
            <a:off x="7232938" y="6844498"/>
            <a:ext cx="961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1009</a:t>
            </a:r>
          </a:p>
        </p:txBody>
      </p:sp>
      <p:sp>
        <p:nvSpPr>
          <p:cNvPr id="243" name="Shape 243"/>
          <p:cNvSpPr/>
          <p:nvPr/>
        </p:nvSpPr>
        <p:spPr>
          <a:xfrm>
            <a:off x="7232938" y="7472410"/>
            <a:ext cx="961645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1010</a:t>
            </a:r>
          </a:p>
        </p:txBody>
      </p:sp>
      <p:sp>
        <p:nvSpPr>
          <p:cNvPr id="244" name="Shape 244"/>
          <p:cNvSpPr/>
          <p:nvPr/>
        </p:nvSpPr>
        <p:spPr>
          <a:xfrm>
            <a:off x="7232938" y="8100323"/>
            <a:ext cx="961645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1011</a:t>
            </a:r>
          </a:p>
        </p:txBody>
      </p:sp>
      <p:sp>
        <p:nvSpPr>
          <p:cNvPr id="245" name="Shape 245"/>
          <p:cNvSpPr/>
          <p:nvPr/>
        </p:nvSpPr>
        <p:spPr>
          <a:xfrm>
            <a:off x="2845094" y="1782530"/>
            <a:ext cx="749809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123</a:t>
            </a:r>
          </a:p>
        </p:txBody>
      </p:sp>
      <p:sp>
        <p:nvSpPr>
          <p:cNvPr id="246" name="Shape 246"/>
          <p:cNvSpPr/>
          <p:nvPr/>
        </p:nvSpPr>
        <p:spPr>
          <a:xfrm>
            <a:off x="2845094" y="2410443"/>
            <a:ext cx="749809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124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基本语法</a:t>
            </a:r>
          </a:p>
        </p:txBody>
      </p:sp>
      <p:sp>
        <p:nvSpPr>
          <p:cNvPr id="249" name="Shape 24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97205" indent="-497205" defTabSz="415925">
              <a:spcBef>
                <a:spcPts val="4500"/>
              </a:spcBef>
              <a:buBlip>
                <a:blip r:embed="rId1"/>
              </a:buBlip>
              <a:defRPr sz="3640">
                <a:effectLst/>
              </a:defRPr>
            </a:pPr>
            <a:r>
              <a:t>js语句基本规则</a:t>
            </a:r>
          </a:p>
          <a:p>
            <a:pPr marL="993775" lvl="1" indent="-497205" defTabSz="415925">
              <a:spcBef>
                <a:spcPts val="4500"/>
              </a:spcBef>
              <a:buBlip>
                <a:blip r:embed="rId1"/>
              </a:buBlip>
              <a:defRPr sz="3640">
                <a:effectLst/>
              </a:defRPr>
            </a:pPr>
            <a:r>
              <a:t>语句后面要用分号结束“；”</a:t>
            </a:r>
          </a:p>
          <a:p>
            <a:pPr marL="993775" lvl="1" indent="-497205" defTabSz="415925">
              <a:spcBef>
                <a:spcPts val="4500"/>
              </a:spcBef>
              <a:buBlip>
                <a:blip r:embed="rId1"/>
              </a:buBlip>
              <a:defRPr sz="3640">
                <a:effectLst/>
              </a:defRPr>
            </a:pPr>
            <a:r>
              <a:t>js语法错误会引发后续代码终止，但不会影响其它js代码块</a:t>
            </a:r>
          </a:p>
          <a:p>
            <a:pPr marL="993775" lvl="1" indent="-497205" defTabSz="415925">
              <a:spcBef>
                <a:spcPts val="4500"/>
              </a:spcBef>
              <a:buBlip>
                <a:blip r:embed="rId1"/>
              </a:buBlip>
              <a:defRPr sz="3640">
                <a:effectLst/>
              </a:defRPr>
            </a:pPr>
            <a:r>
              <a:t>书写格式要规范，“= + / -”两边都应该有空格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js运算符</a:t>
            </a:r>
          </a:p>
        </p:txBody>
      </p:sp>
      <p:sp>
        <p:nvSpPr>
          <p:cNvPr id="252" name="Shape 25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54965" indent="-354965" defTabSz="296545">
              <a:spcBef>
                <a:spcPts val="3200"/>
              </a:spcBef>
              <a:buBlip>
                <a:blip r:embed="rId1"/>
              </a:buBlip>
              <a:defRPr sz="2600">
                <a:effectLst/>
              </a:defRPr>
            </a:pPr>
            <a:r>
              <a:t>运算操作符</a:t>
            </a:r>
          </a:p>
          <a:p>
            <a:pPr marL="709930" lvl="1" indent="-354965" defTabSz="296545">
              <a:spcBef>
                <a:spcPts val="3200"/>
              </a:spcBef>
              <a:buBlip>
                <a:blip r:embed="rId1"/>
              </a:buBlip>
              <a:defRPr sz="2600">
                <a:effectLst/>
              </a:defRPr>
            </a:pPr>
            <a:r>
              <a:t>“+”</a:t>
            </a:r>
          </a:p>
          <a:p>
            <a:pPr marL="1064895" lvl="2" indent="-354965" defTabSz="296545">
              <a:spcBef>
                <a:spcPts val="3200"/>
              </a:spcBef>
              <a:buBlip>
                <a:blip r:embed="rId1"/>
              </a:buBlip>
              <a:defRPr sz="2600">
                <a:effectLst/>
              </a:defRPr>
            </a:pPr>
            <a:r>
              <a:t>1.数学运算、字符串链接</a:t>
            </a:r>
          </a:p>
          <a:p>
            <a:pPr marL="1064895" lvl="2" indent="-354965" defTabSz="296545">
              <a:spcBef>
                <a:spcPts val="3200"/>
              </a:spcBef>
              <a:buBlip>
                <a:blip r:embed="rId1"/>
              </a:buBlip>
              <a:defRPr sz="2600">
                <a:effectLst/>
              </a:defRPr>
            </a:pPr>
            <a:r>
              <a:t>2.任何数据类型加字符串都等于字符串</a:t>
            </a:r>
          </a:p>
          <a:p>
            <a:pPr marL="709930" lvl="1" indent="-354965" defTabSz="296545">
              <a:spcBef>
                <a:spcPts val="3200"/>
              </a:spcBef>
              <a:buBlip>
                <a:blip r:embed="rId1"/>
              </a:buBlip>
              <a:defRPr sz="2600">
                <a:effectLst/>
              </a:defRPr>
            </a:pPr>
            <a:r>
              <a:t>“-”，“*”，“/“，“%”，”=“，“()”</a:t>
            </a:r>
          </a:p>
          <a:p>
            <a:pPr marL="709930" lvl="1" indent="-354965" defTabSz="296545">
              <a:spcBef>
                <a:spcPts val="3200"/>
              </a:spcBef>
              <a:buBlip>
                <a:blip r:embed="rId1"/>
              </a:buBlip>
              <a:defRPr sz="2600">
                <a:effectLst/>
              </a:defRPr>
            </a:pPr>
            <a:r>
              <a:t>优先级”=“最弱，”()”优先级较高</a:t>
            </a:r>
          </a:p>
          <a:p>
            <a:pPr marL="709930" lvl="1" indent="-354965" defTabSz="296545">
              <a:spcBef>
                <a:spcPts val="3200"/>
              </a:spcBef>
              <a:buBlip>
                <a:blip r:embed="rId1"/>
              </a:buBlip>
              <a:defRPr sz="2600">
                <a:effectLst/>
              </a:defRPr>
            </a:pPr>
            <a:r>
              <a:t>“++”，“- -”，”+=“，“-=”，“/=“，“*=”，“%=”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hape 25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练习</a:t>
            </a:r>
          </a:p>
        </p:txBody>
      </p:sp>
      <p:sp>
        <p:nvSpPr>
          <p:cNvPr id="255" name="Shape 25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36880" indent="-436880" defTabSz="365760">
              <a:spcBef>
                <a:spcPts val="4000"/>
              </a:spcBef>
              <a:buBlip>
                <a:blip r:embed="rId1"/>
              </a:buBlip>
              <a:defRPr sz="3200">
                <a:effectLst/>
              </a:defRPr>
            </a:pPr>
            <a:r>
              <a:t>1.写出打印结果</a:t>
            </a:r>
          </a:p>
          <a:p>
            <a:pPr marL="436880" indent="-436880" defTabSz="365760">
              <a:spcBef>
                <a:spcPts val="4000"/>
              </a:spcBef>
              <a:buBlip>
                <a:blip r:embed="rId1"/>
              </a:buBlip>
              <a:defRPr sz="3200">
                <a:effectLst/>
              </a:defRPr>
            </a:pPr>
          </a:p>
          <a:p>
            <a:pPr marL="436880" indent="-436880" defTabSz="365760">
              <a:spcBef>
                <a:spcPts val="4000"/>
              </a:spcBef>
              <a:buBlip>
                <a:blip r:embed="rId1"/>
              </a:buBlip>
              <a:defRPr sz="3200">
                <a:effectLst/>
              </a:defRPr>
            </a:pPr>
          </a:p>
          <a:p>
            <a:pPr marL="436880" indent="-436880" defTabSz="365760">
              <a:spcBef>
                <a:spcPts val="4000"/>
              </a:spcBef>
              <a:buBlip>
                <a:blip r:embed="rId1"/>
              </a:buBlip>
              <a:defRPr sz="3200">
                <a:effectLst/>
              </a:defRPr>
            </a:pPr>
          </a:p>
          <a:p>
            <a:pPr marL="436880" indent="-436880" defTabSz="365760">
              <a:spcBef>
                <a:spcPts val="4000"/>
              </a:spcBef>
              <a:buBlip>
                <a:blip r:embed="rId1"/>
              </a:buBlip>
              <a:defRPr sz="3200">
                <a:effectLst/>
              </a:defRPr>
            </a:pPr>
          </a:p>
          <a:p>
            <a:pPr marL="436880" indent="-436880" defTabSz="365760">
              <a:spcBef>
                <a:spcPts val="4000"/>
              </a:spcBef>
              <a:buBlip>
                <a:blip r:embed="rId1"/>
              </a:buBlip>
              <a:defRPr sz="3200">
                <a:effectLst/>
              </a:defRPr>
            </a:pPr>
            <a:r>
              <a:t>2.var a = 123; var b =234;请交换a，b的值。</a:t>
            </a:r>
          </a:p>
        </p:txBody>
      </p:sp>
      <p:pic>
        <p:nvPicPr>
          <p:cNvPr id="256" name="pasted-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5773" y="3837531"/>
            <a:ext cx="6399591" cy="2437345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js运算符</a:t>
            </a:r>
          </a:p>
        </p:txBody>
      </p:sp>
      <p:sp>
        <p:nvSpPr>
          <p:cNvPr id="259" name="Shape 25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00355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比较运算符</a:t>
            </a:r>
          </a:p>
          <a:p>
            <a:pPr marL="600710" lvl="1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“&gt;”，”&lt;”，”==”，“&gt;=”，“&lt;=”，”!=”</a:t>
            </a:r>
          </a:p>
          <a:p>
            <a:pPr marL="600710" lvl="1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比较结果为boolean值</a:t>
            </a:r>
          </a:p>
          <a:p>
            <a:pPr marL="300355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逻辑运算符</a:t>
            </a:r>
          </a:p>
          <a:p>
            <a:pPr marL="600710" lvl="1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“&amp;&amp;”，“||”，“!“</a:t>
            </a:r>
          </a:p>
          <a:p>
            <a:pPr marL="600710" lvl="1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运算结果为真实的值</a:t>
            </a:r>
          </a:p>
          <a:p>
            <a:pPr marL="300355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被认定为false的值</a:t>
            </a:r>
          </a:p>
          <a:p>
            <a:pPr marL="600710" lvl="1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undefined， null， NaN， “”， 0， false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条件语句</a:t>
            </a:r>
          </a:p>
        </p:txBody>
      </p:sp>
      <p:sp>
        <p:nvSpPr>
          <p:cNvPr id="262" name="Shape 26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if、if  else if</a:t>
            </a:r>
          </a:p>
          <a:p>
            <a:pPr lvl="1">
              <a:buBlip>
                <a:blip r:embed="rId1"/>
              </a:buBlip>
              <a:defRPr>
                <a:effectLst/>
              </a:defRPr>
            </a:pPr>
            <a:r>
              <a:t>if &lt;—&gt; &amp;&amp; 转换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for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while, do while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图片占位符 139"/>
          <p:cNvPicPr/>
          <p:nvPr>
            <p:ph type="pic" idx="13"/>
          </p:nvPr>
        </p:nvPicPr>
        <p:blipFill>
          <a:blip r:embed="rId1"/>
          <a:stretch>
            <a:fillRect/>
          </a:stretch>
        </p:blipFill>
        <p:spPr>
          <a:xfrm>
            <a:off x="7505700" y="2032000"/>
            <a:ext cx="4343400" cy="5702300"/>
          </a:xfrm>
          <a:prstGeom prst="rect">
            <a:avLst/>
          </a:prstGeom>
        </p:spPr>
      </p:pic>
      <p:sp>
        <p:nvSpPr>
          <p:cNvPr id="141" name="Shape 14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web发展史</a:t>
            </a:r>
          </a:p>
        </p:txBody>
      </p:sp>
      <p:sp>
        <p:nvSpPr>
          <p:cNvPr id="142" name="Shape 14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algn="l">
              <a:defRPr sz="2400">
                <a:solidFill>
                  <a:srgbClr val="323333"/>
                </a:solidFill>
                <a:effectLst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pPr>
            <a:r>
              <a:rPr b="1">
                <a:solidFill>
                  <a:srgbClr val="136EC2"/>
                </a:solidFill>
              </a:rPr>
              <a:t>Mosaic</a:t>
            </a:r>
            <a:r>
              <a:t>，是互联网历史上第一个获普遍使用和能够显示图片的</a:t>
            </a:r>
            <a:r>
              <a:rPr>
                <a:solidFill>
                  <a:srgbClr val="136EC2"/>
                </a:solidFill>
              </a:rPr>
              <a:t>网页浏览器</a:t>
            </a:r>
            <a:r>
              <a:t>。于1993年问世。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图片占位符 263"/>
          <p:cNvPicPr/>
          <p:nvPr>
            <p:ph type="pic" idx="13"/>
          </p:nvPr>
        </p:nvPicPr>
        <p:blipFill>
          <a:blip r:embed="rId1"/>
          <a:stretch>
            <a:fillRect/>
          </a:stretch>
        </p:blipFill>
        <p:spPr>
          <a:xfrm>
            <a:off x="7236967" y="2641600"/>
            <a:ext cx="4421633" cy="6045200"/>
          </a:xfrm>
          <a:prstGeom prst="rect">
            <a:avLst/>
          </a:prstGeom>
        </p:spPr>
      </p:pic>
      <p:sp>
        <p:nvSpPr>
          <p:cNvPr id="265" name="Shape 26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作业</a:t>
            </a:r>
          </a:p>
        </p:txBody>
      </p:sp>
      <p:sp>
        <p:nvSpPr>
          <p:cNvPr id="266" name="Shape 266"/>
          <p:cNvSpPr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361950" indent="-361950" defTabSz="406400">
              <a:spcBef>
                <a:spcPts val="3500"/>
              </a:spcBef>
              <a:buBlip>
                <a:blip r:embed="rId2"/>
              </a:buBlip>
              <a:defRPr sz="2670">
                <a:effectLst/>
              </a:defRPr>
            </a:pPr>
            <a:r>
              <a:t>1.计算2的n次幂，n可输入，n为自然数。</a:t>
            </a:r>
          </a:p>
          <a:p>
            <a:pPr marL="361950" indent="-361950" defTabSz="406400">
              <a:spcBef>
                <a:spcPts val="3500"/>
              </a:spcBef>
              <a:buBlip>
                <a:blip r:embed="rId2"/>
              </a:buBlip>
              <a:defRPr sz="2670">
                <a:effectLst/>
              </a:defRPr>
            </a:pPr>
            <a:r>
              <a:t>2.计算n的阶乘，n可输入</a:t>
            </a:r>
          </a:p>
          <a:p>
            <a:pPr marL="361950" indent="-361950" defTabSz="406400">
              <a:spcBef>
                <a:spcPts val="3500"/>
              </a:spcBef>
              <a:buBlip>
                <a:blip r:embed="rId2"/>
              </a:buBlip>
              <a:defRPr sz="2670">
                <a:effectLst/>
              </a:defRPr>
            </a:pPr>
            <a:r>
              <a:t>3.著名的斐波那契额数列</a:t>
            </a:r>
          </a:p>
          <a:p>
            <a:pPr marL="723265" lvl="1" indent="-361950" defTabSz="406400">
              <a:spcBef>
                <a:spcPts val="3500"/>
              </a:spcBef>
              <a:buBlip>
                <a:blip r:embed="rId2"/>
              </a:buBlip>
              <a:defRPr sz="2670">
                <a:effectLst/>
              </a:defRPr>
            </a:pPr>
            <a:r>
              <a:t>1 1 2 3 5 8 输出第n项</a:t>
            </a:r>
          </a:p>
          <a:p>
            <a:pPr marL="361950" indent="-361950" defTabSz="406400">
              <a:spcBef>
                <a:spcPts val="3500"/>
              </a:spcBef>
              <a:buBlip>
                <a:blip r:embed="rId2"/>
              </a:buBlip>
              <a:defRPr sz="2670">
                <a:effectLst/>
              </a:defRPr>
            </a:pPr>
            <a:r>
              <a:t>4.编写一程序，输入一个三位数的正整数，输出时反向输出。如：输入456,输出654。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图片占位符 267"/>
          <p:cNvPicPr/>
          <p:nvPr>
            <p:ph type="pic" idx="13"/>
          </p:nvPr>
        </p:nvPicPr>
        <p:blipFill>
          <a:blip r:embed="rId1"/>
          <a:stretch>
            <a:fillRect/>
          </a:stretch>
        </p:blipFill>
        <p:spPr>
          <a:xfrm>
            <a:off x="7236967" y="2641600"/>
            <a:ext cx="4421633" cy="6045200"/>
          </a:xfrm>
          <a:prstGeom prst="rect">
            <a:avLst/>
          </a:prstGeom>
        </p:spPr>
      </p:pic>
      <p:sp>
        <p:nvSpPr>
          <p:cNvPr id="269" name="Shape 26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作业</a:t>
            </a:r>
          </a:p>
        </p:txBody>
      </p:sp>
      <p:sp>
        <p:nvSpPr>
          <p:cNvPr id="270" name="Shape 270"/>
          <p:cNvSpPr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5.输入a,b,c三个数字，打印出最大的。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6.打印出100以内的质数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155138723_2910x1937.jpeg"/>
          <p:cNvPicPr>
            <a:picLocks noChangeAspect="1"/>
          </p:cNvPicPr>
          <p:nvPr>
            <p:ph type="pic" idx="13"/>
          </p:nvPr>
        </p:nvPicPr>
        <p:blipFill>
          <a:blip r:embed="rId1"/>
          <a:srcRect l="8835" r="2458"/>
          <a:stretch>
            <a:fillRect/>
          </a:stretch>
        </p:blipFill>
        <p:spPr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条件语句补充</a:t>
            </a:r>
          </a:p>
        </p:txBody>
      </p:sp>
      <p:sp>
        <p:nvSpPr>
          <p:cNvPr id="275" name="Shape 27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switch case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break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continue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7" name="图片占位符 276"/>
          <p:cNvPicPr/>
          <p:nvPr>
            <p:ph type="pic" idx="13"/>
          </p:nvPr>
        </p:nvPicPr>
        <p:blipFill>
          <a:blip r:embed="rId1"/>
          <a:stretch>
            <a:fillRect/>
          </a:stretch>
        </p:blipFill>
        <p:spPr>
          <a:xfrm>
            <a:off x="7236967" y="2641600"/>
            <a:ext cx="4421633" cy="6045200"/>
          </a:xfrm>
          <a:prstGeom prst="rect">
            <a:avLst/>
          </a:prstGeom>
        </p:spPr>
      </p:pic>
      <p:sp>
        <p:nvSpPr>
          <p:cNvPr id="278" name="Shape 27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初识引用值</a:t>
            </a:r>
          </a:p>
        </p:txBody>
      </p:sp>
      <p:sp>
        <p:nvSpPr>
          <p:cNvPr id="279" name="Shape 279"/>
          <p:cNvSpPr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数组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对象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编程形式的区别</a:t>
            </a:r>
          </a:p>
        </p:txBody>
      </p:sp>
      <p:sp>
        <p:nvSpPr>
          <p:cNvPr id="282" name="Shape 28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1.面向过程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2.面向对象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" name="图片占位符 283"/>
          <p:cNvPicPr/>
          <p:nvPr>
            <p:ph type="pic" idx="13"/>
          </p:nvPr>
        </p:nvPicPr>
        <p:blipFill>
          <a:blip r:embed="rId1"/>
          <a:stretch>
            <a:fillRect/>
          </a:stretch>
        </p:blipFill>
        <p:spPr>
          <a:xfrm>
            <a:off x="7647432" y="1978609"/>
            <a:ext cx="4241801" cy="5793791"/>
          </a:xfrm>
          <a:prstGeom prst="rect">
            <a:avLst/>
          </a:prstGeom>
        </p:spPr>
      </p:pic>
      <p:sp>
        <p:nvSpPr>
          <p:cNvPr id="285" name="Shape 28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typeof</a:t>
            </a:r>
          </a:p>
        </p:txBody>
      </p:sp>
      <p:sp>
        <p:nvSpPr>
          <p:cNvPr id="286" name="Shape 28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2120">
              <a:defRPr sz="3960">
                <a:effectLst>
                  <a:outerShdw blurRad="25146" dist="25146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r>
              <a:t>六种数据类型</a:t>
            </a:r>
          </a:p>
          <a:p>
            <a:pPr defTabSz="452120">
              <a:defRPr sz="3960">
                <a:effectLst>
                  <a:outerShdw blurRad="25146" dist="25146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r>
              <a:t>number、string、boolean、undefined、object、function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类型转换</a:t>
            </a:r>
          </a:p>
        </p:txBody>
      </p:sp>
      <p:sp>
        <p:nvSpPr>
          <p:cNvPr id="289" name="Shape 28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76555" indent="-376555" defTabSz="314960">
              <a:spcBef>
                <a:spcPts val="3400"/>
              </a:spcBef>
              <a:buBlip>
                <a:blip r:embed="rId1"/>
              </a:buBlip>
              <a:defRPr sz="2760">
                <a:effectLst/>
              </a:defRPr>
            </a:pPr>
            <a:r>
              <a:t>1.显示类型转换</a:t>
            </a:r>
          </a:p>
          <a:p>
            <a:pPr marL="753745" lvl="1" indent="-376555" defTabSz="314960">
              <a:spcBef>
                <a:spcPts val="3400"/>
              </a:spcBef>
              <a:buBlip>
                <a:blip r:embed="rId1"/>
              </a:buBlip>
              <a:defRPr sz="2760">
                <a:effectLst/>
              </a:defRPr>
            </a:pPr>
            <a:r>
              <a:t>Number(mix)</a:t>
            </a:r>
          </a:p>
          <a:p>
            <a:pPr marL="753745" lvl="1" indent="-376555" defTabSz="314960">
              <a:spcBef>
                <a:spcPts val="3400"/>
              </a:spcBef>
              <a:buBlip>
                <a:blip r:embed="rId1"/>
              </a:buBlip>
              <a:defRPr sz="2760">
                <a:effectLst/>
              </a:defRPr>
            </a:pPr>
            <a:r>
              <a:t>parseInt(string,radix)</a:t>
            </a:r>
          </a:p>
          <a:p>
            <a:pPr marL="753745" lvl="1" indent="-376555" defTabSz="314960">
              <a:spcBef>
                <a:spcPts val="3400"/>
              </a:spcBef>
              <a:buBlip>
                <a:blip r:embed="rId1"/>
              </a:buBlip>
              <a:defRPr sz="2760">
                <a:effectLst/>
              </a:defRPr>
            </a:pPr>
            <a:r>
              <a:t>parseFloat(string)</a:t>
            </a:r>
          </a:p>
          <a:p>
            <a:pPr marL="753745" lvl="1" indent="-376555" defTabSz="314960">
              <a:spcBef>
                <a:spcPts val="3400"/>
              </a:spcBef>
              <a:buBlip>
                <a:blip r:embed="rId1"/>
              </a:buBlip>
              <a:defRPr sz="2760">
                <a:effectLst/>
              </a:defRPr>
            </a:pPr>
            <a:r>
              <a:t>toString(radix)</a:t>
            </a:r>
          </a:p>
          <a:p>
            <a:pPr marL="753745" lvl="1" indent="-376555" defTabSz="314960">
              <a:spcBef>
                <a:spcPts val="3400"/>
              </a:spcBef>
              <a:buBlip>
                <a:blip r:embed="rId1"/>
              </a:buBlip>
              <a:defRPr sz="2760">
                <a:effectLst/>
              </a:defRPr>
            </a:pPr>
            <a:r>
              <a:t>String(mix)</a:t>
            </a:r>
          </a:p>
          <a:p>
            <a:pPr marL="753745" lvl="1" indent="-376555" defTabSz="314960">
              <a:spcBef>
                <a:spcPts val="3400"/>
              </a:spcBef>
              <a:buBlip>
                <a:blip r:embed="rId1"/>
              </a:buBlip>
              <a:defRPr sz="2760">
                <a:effectLst/>
              </a:defRPr>
            </a:pPr>
            <a:r>
              <a:t>Boolean()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类型转换</a:t>
            </a:r>
          </a:p>
        </p:txBody>
      </p:sp>
      <p:sp>
        <p:nvSpPr>
          <p:cNvPr id="292" name="Shape 29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21945" indent="-321945" defTabSz="269240">
              <a:spcBef>
                <a:spcPts val="2900"/>
              </a:spcBef>
              <a:buBlip>
                <a:blip r:embed="rId1"/>
              </a:buBlip>
              <a:defRPr sz="2360">
                <a:effectLst/>
              </a:defRPr>
            </a:pPr>
            <a:r>
              <a:t>隐式类型转换</a:t>
            </a:r>
          </a:p>
          <a:p>
            <a:pPr marL="644525" lvl="1" indent="-321945" defTabSz="269240">
              <a:spcBef>
                <a:spcPts val="2900"/>
              </a:spcBef>
              <a:buBlip>
                <a:blip r:embed="rId1"/>
              </a:buBlip>
              <a:defRPr sz="2360">
                <a:effectLst/>
              </a:defRPr>
            </a:pPr>
            <a:r>
              <a:t>isNaN () </a:t>
            </a:r>
          </a:p>
          <a:p>
            <a:pPr marL="644525" lvl="1" indent="-321945" defTabSz="269240">
              <a:spcBef>
                <a:spcPts val="2900"/>
              </a:spcBef>
              <a:buBlip>
                <a:blip r:embed="rId1"/>
              </a:buBlip>
              <a:defRPr sz="2360">
                <a:effectLst/>
              </a:defRPr>
            </a:pPr>
            <a:r>
              <a:t>++/—  +/-（一元正负）</a:t>
            </a:r>
          </a:p>
          <a:p>
            <a:pPr marL="644525" lvl="1" indent="-321945" defTabSz="269240">
              <a:spcBef>
                <a:spcPts val="2900"/>
              </a:spcBef>
              <a:buBlip>
                <a:blip r:embed="rId1"/>
              </a:buBlip>
              <a:defRPr sz="2360">
                <a:effectLst/>
              </a:defRPr>
            </a:pPr>
            <a:r>
              <a:t>+</a:t>
            </a:r>
          </a:p>
          <a:p>
            <a:pPr marL="644525" lvl="1" indent="-321945" defTabSz="269240">
              <a:spcBef>
                <a:spcPts val="2900"/>
              </a:spcBef>
              <a:buBlip>
                <a:blip r:embed="rId1"/>
              </a:buBlip>
              <a:defRPr sz="2360">
                <a:effectLst/>
              </a:defRPr>
            </a:pPr>
            <a:r>
              <a:t>*/% </a:t>
            </a:r>
          </a:p>
          <a:p>
            <a:pPr marL="644525" lvl="1" indent="-321945" defTabSz="269240">
              <a:spcBef>
                <a:spcPts val="2900"/>
              </a:spcBef>
              <a:buBlip>
                <a:blip r:embed="rId1"/>
              </a:buBlip>
              <a:defRPr sz="2360">
                <a:effectLst/>
              </a:defRPr>
            </a:pPr>
            <a:r>
              <a:t>&amp;&amp; || ！</a:t>
            </a:r>
          </a:p>
          <a:p>
            <a:pPr marL="644525" lvl="1" indent="-321945" defTabSz="269240">
              <a:spcBef>
                <a:spcPts val="2900"/>
              </a:spcBef>
              <a:buBlip>
                <a:blip r:embed="rId1"/>
              </a:buBlip>
              <a:defRPr sz="2360">
                <a:effectLst/>
              </a:defRPr>
            </a:pPr>
            <a:r>
              <a:t>&lt;  &gt;  &lt;=  &gt;= </a:t>
            </a:r>
          </a:p>
          <a:p>
            <a:pPr marL="644525" lvl="1" indent="-321945" defTabSz="269240">
              <a:spcBef>
                <a:spcPts val="2900"/>
              </a:spcBef>
              <a:buBlip>
                <a:blip r:embed="rId1"/>
              </a:buBlip>
              <a:defRPr sz="2360">
                <a:effectLst/>
              </a:defRPr>
            </a:pPr>
            <a:r>
              <a:t>== !=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类型转换</a:t>
            </a:r>
          </a:p>
        </p:txBody>
      </p:sp>
      <p:sp>
        <p:nvSpPr>
          <p:cNvPr id="295" name="Shape 29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1"/>
              </a:buBlip>
            </a:lvl1pPr>
            <a:lvl2pPr>
              <a:buBlip>
                <a:blip r:embed="rId1"/>
              </a:buBlip>
            </a:lvl2pPr>
          </a:lstStyle>
          <a:p>
            <a:pPr>
              <a:defRPr>
                <a:effectLst/>
              </a:defRPr>
            </a:pPr>
            <a:r>
              <a:t>不发生类型转换</a:t>
            </a:r>
          </a:p>
          <a:p>
            <a:pPr lvl="1">
              <a:defRPr>
                <a:effectLst/>
              </a:defRPr>
            </a:pPr>
            <a:r>
              <a:t> ===  !==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图片占位符 143"/>
          <p:cNvPicPr/>
          <p:nvPr>
            <p:ph type="pic" idx="13"/>
          </p:nvPr>
        </p:nvPicPr>
        <p:blipFill>
          <a:blip r:embed="rId1"/>
          <a:stretch>
            <a:fillRect/>
          </a:stretch>
        </p:blipFill>
        <p:spPr>
          <a:xfrm>
            <a:off x="7236967" y="2641600"/>
            <a:ext cx="4421633" cy="6045200"/>
          </a:xfrm>
          <a:prstGeom prst="rect">
            <a:avLst/>
          </a:prstGeom>
        </p:spPr>
      </p:pic>
      <p:sp>
        <p:nvSpPr>
          <p:cNvPr id="145" name="Shape 14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web发展史</a:t>
            </a:r>
          </a:p>
        </p:txBody>
      </p:sp>
      <p:sp>
        <p:nvSpPr>
          <p:cNvPr id="146" name="Shape 146"/>
          <p:cNvSpPr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443230">
              <a:spcBef>
                <a:spcPts val="0"/>
              </a:spcBef>
              <a:buSzTx/>
              <a:buNone/>
              <a:defRPr sz="1845">
                <a:solidFill>
                  <a:srgbClr val="323333"/>
                </a:solidFill>
                <a:effectLst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pPr>
            <a:r>
              <a:t>1994年4月，马克.安德森和Silicon Graphics（简称为SGI，中译为“视算科技”或“硅图”）公司的创始人</a:t>
            </a:r>
            <a:r>
              <a:rPr>
                <a:solidFill>
                  <a:srgbClr val="136EC2"/>
                </a:solidFill>
              </a:rPr>
              <a:t>吉姆·克拉克</a:t>
            </a:r>
            <a:r>
              <a:t>（Jim Clark）在美国加州设立了“Mosaic Communication Corporation”。</a:t>
            </a:r>
          </a:p>
          <a:p>
            <a:pPr marL="0" indent="0" defTabSz="443230">
              <a:spcBef>
                <a:spcPts val="0"/>
              </a:spcBef>
              <a:buSzTx/>
              <a:buNone/>
              <a:defRPr sz="1845">
                <a:solidFill>
                  <a:srgbClr val="323333"/>
                </a:solidFill>
                <a:effectLst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pPr>
            <a:r>
              <a:t>Mosaic公司成立后，由于</a:t>
            </a:r>
            <a:r>
              <a:rPr>
                <a:solidFill>
                  <a:srgbClr val="136EC2"/>
                </a:solidFill>
              </a:rPr>
              <a:t>伊利诺伊大学</a:t>
            </a:r>
            <a:r>
              <a:t>拥有Mosaic的商标权，且伊利诺伊大学已将</a:t>
            </a:r>
            <a:r>
              <a:rPr>
                <a:solidFill>
                  <a:srgbClr val="136EC2"/>
                </a:solidFill>
              </a:rPr>
              <a:t>技术转让</a:t>
            </a:r>
            <a:r>
              <a:t>给Spy Glass公司，开发团队必须彻底重新撰写浏览器程式码，且浏览器名称更改为Netscape Navigator，公司名字于1994年11月改名为“Netscape Communication Corporation”，此后沿用至今，中译为“</a:t>
            </a:r>
            <a:r>
              <a:rPr>
                <a:solidFill>
                  <a:srgbClr val="136EC2"/>
                </a:solidFill>
              </a:rPr>
              <a:t>网景</a:t>
            </a:r>
            <a:r>
              <a:t>”。</a:t>
            </a:r>
          </a:p>
          <a:p>
            <a:pPr marL="0" indent="0" defTabSz="443230">
              <a:spcBef>
                <a:spcPts val="0"/>
              </a:spcBef>
              <a:buSzTx/>
              <a:buNone/>
              <a:defRPr sz="1845">
                <a:solidFill>
                  <a:srgbClr val="323333"/>
                </a:solidFill>
                <a:effectLst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pPr>
            <a:r>
              <a:t>微软的Internet Explorer及Mozilla Firefox等，其早期版本皆以Mosaic为基础而开发。微软随后买下Spy Glass公司的技术开发出Internet Explorer浏览器，而Mozilla Firefox则是</a:t>
            </a:r>
            <a:r>
              <a:rPr>
                <a:solidFill>
                  <a:srgbClr val="136EC2"/>
                </a:solidFill>
              </a:rPr>
              <a:t>网景</a:t>
            </a:r>
            <a:r>
              <a:t>通讯家</a:t>
            </a:r>
            <a:r>
              <a:rPr>
                <a:solidFill>
                  <a:srgbClr val="136EC2"/>
                </a:solidFill>
              </a:rPr>
              <a:t>开放源代码</a:t>
            </a:r>
            <a:r>
              <a:t>后所衍生出的版本。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图片占位符 296"/>
          <p:cNvPicPr/>
          <p:nvPr>
            <p:ph type="pic" idx="13"/>
          </p:nvPr>
        </p:nvPicPr>
        <p:blipFill>
          <a:blip r:embed="rId1"/>
          <a:stretch>
            <a:fillRect/>
          </a:stretch>
        </p:blipFill>
        <p:spPr>
          <a:xfrm>
            <a:off x="7236967" y="2641600"/>
            <a:ext cx="4421633" cy="6045200"/>
          </a:xfrm>
          <a:prstGeom prst="rect">
            <a:avLst/>
          </a:prstGeom>
        </p:spPr>
      </p:pic>
      <p:sp>
        <p:nvSpPr>
          <p:cNvPr id="298" name="Shape 298"/>
          <p:cNvSpPr/>
          <p:nvPr>
            <p:ph type="title"/>
          </p:nvPr>
        </p:nvSpPr>
        <p:spPr>
          <a:xfrm>
            <a:off x="1955800" y="152400"/>
            <a:ext cx="9753600" cy="2590800"/>
          </a:xfrm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练习</a:t>
            </a:r>
          </a:p>
        </p:txBody>
      </p:sp>
      <p:pic>
        <p:nvPicPr>
          <p:cNvPr id="299" name="pasted-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9113" y="2718868"/>
            <a:ext cx="4995574" cy="589066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00" name="Shape 300"/>
          <p:cNvSpPr/>
          <p:nvPr/>
        </p:nvSpPr>
        <p:spPr>
          <a:xfrm>
            <a:off x="2347923" y="8464801"/>
            <a:ext cx="286740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typeof(typeof(a));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Shape 30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函数</a:t>
            </a:r>
          </a:p>
        </p:txBody>
      </p:sp>
      <p:sp>
        <p:nvSpPr>
          <p:cNvPr id="303" name="Shape 30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67335" indent="-267335" defTabSz="223520">
              <a:spcBef>
                <a:spcPts val="2400"/>
              </a:spcBef>
              <a:buBlip>
                <a:blip r:embed="rId1"/>
              </a:buBlip>
              <a:defRPr sz="1960">
                <a:effectLst/>
              </a:defRPr>
            </a:pPr>
            <a:r>
              <a:t>定义</a:t>
            </a:r>
          </a:p>
          <a:p>
            <a:pPr marL="535305" lvl="1" indent="-267335" defTabSz="223520">
              <a:spcBef>
                <a:spcPts val="2400"/>
              </a:spcBef>
              <a:buBlip>
                <a:blip r:embed="rId1"/>
              </a:buBlip>
              <a:defRPr sz="1960">
                <a:effectLst/>
              </a:defRPr>
            </a:pPr>
            <a:r>
              <a:t>函数声明</a:t>
            </a:r>
          </a:p>
          <a:p>
            <a:pPr marL="535305" lvl="1" indent="-267335" defTabSz="223520">
              <a:spcBef>
                <a:spcPts val="2400"/>
              </a:spcBef>
              <a:buBlip>
                <a:blip r:embed="rId1"/>
              </a:buBlip>
              <a:defRPr sz="1960">
                <a:effectLst/>
              </a:defRPr>
            </a:pPr>
            <a:r>
              <a:t>函数表达式</a:t>
            </a:r>
          </a:p>
          <a:p>
            <a:pPr marL="267335" indent="-267335" defTabSz="223520">
              <a:spcBef>
                <a:spcPts val="2400"/>
              </a:spcBef>
              <a:buBlip>
                <a:blip r:embed="rId1"/>
              </a:buBlip>
              <a:defRPr sz="1960">
                <a:effectLst/>
              </a:defRPr>
            </a:pPr>
            <a:r>
              <a:t>组成形式</a:t>
            </a:r>
          </a:p>
          <a:p>
            <a:pPr marL="535305" lvl="1" indent="-267335" defTabSz="223520">
              <a:spcBef>
                <a:spcPts val="2400"/>
              </a:spcBef>
              <a:buBlip>
                <a:blip r:embed="rId1"/>
              </a:buBlip>
              <a:defRPr sz="1960">
                <a:effectLst/>
              </a:defRPr>
            </a:pPr>
            <a:r>
              <a:t>函数名称</a:t>
            </a:r>
          </a:p>
          <a:p>
            <a:pPr marL="535305" lvl="1" indent="-267335" defTabSz="223520">
              <a:spcBef>
                <a:spcPts val="2400"/>
              </a:spcBef>
              <a:buBlip>
                <a:blip r:embed="rId1"/>
              </a:buBlip>
              <a:defRPr sz="1960">
                <a:effectLst/>
              </a:defRPr>
            </a:pPr>
            <a:r>
              <a:t>参数 </a:t>
            </a:r>
          </a:p>
          <a:p>
            <a:pPr marL="802640" lvl="2" indent="-267335" defTabSz="223520">
              <a:spcBef>
                <a:spcPts val="2400"/>
              </a:spcBef>
              <a:buBlip>
                <a:blip r:embed="rId1"/>
              </a:buBlip>
              <a:defRPr sz="1960">
                <a:effectLst/>
              </a:defRPr>
            </a:pPr>
            <a:r>
              <a:t>形参</a:t>
            </a:r>
          </a:p>
          <a:p>
            <a:pPr marL="802640" lvl="2" indent="-267335" defTabSz="223520">
              <a:spcBef>
                <a:spcPts val="2400"/>
              </a:spcBef>
              <a:buBlip>
                <a:blip r:embed="rId1"/>
              </a:buBlip>
              <a:defRPr sz="1960">
                <a:effectLst/>
              </a:defRPr>
            </a:pPr>
            <a:r>
              <a:t>实参</a:t>
            </a:r>
          </a:p>
          <a:p>
            <a:pPr marL="535305" lvl="1" indent="-267335" defTabSz="223520">
              <a:spcBef>
                <a:spcPts val="2400"/>
              </a:spcBef>
              <a:buBlip>
                <a:blip r:embed="rId1"/>
              </a:buBlip>
              <a:defRPr sz="1960">
                <a:effectLst/>
              </a:defRPr>
            </a:pPr>
            <a:r>
              <a:t>返回值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Shape 30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课堂小练习</a:t>
            </a:r>
          </a:p>
        </p:txBody>
      </p:sp>
      <p:sp>
        <p:nvSpPr>
          <p:cNvPr id="306" name="Shape 30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31165" indent="-431165" defTabSz="360680">
              <a:spcBef>
                <a:spcPts val="3900"/>
              </a:spcBef>
              <a:buBlip>
                <a:blip r:embed="rId1"/>
              </a:buBlip>
              <a:defRPr sz="3160">
                <a:effectLst/>
              </a:defRPr>
            </a:pPr>
            <a:r>
              <a:t>1.写一个函数，功能是告知你所选定的小动物的叫声。</a:t>
            </a:r>
          </a:p>
          <a:p>
            <a:pPr marL="431165" indent="-431165" defTabSz="360680">
              <a:spcBef>
                <a:spcPts val="3900"/>
              </a:spcBef>
              <a:buBlip>
                <a:blip r:embed="rId1"/>
              </a:buBlip>
              <a:defRPr sz="3160">
                <a:effectLst/>
              </a:defRPr>
            </a:pPr>
            <a:r>
              <a:t>2.写一个函数，实现加法计数器。</a:t>
            </a:r>
          </a:p>
          <a:p>
            <a:pPr marL="431165" indent="-431165" defTabSz="360680">
              <a:spcBef>
                <a:spcPts val="3900"/>
              </a:spcBef>
              <a:buBlip>
                <a:blip r:embed="rId1"/>
              </a:buBlip>
              <a:defRPr sz="3160">
                <a:effectLst/>
              </a:defRPr>
            </a:pPr>
            <a:r>
              <a:t>3.定义一组函数，输入数字，逆转并输出汉字形式。</a:t>
            </a:r>
          </a:p>
          <a:p>
            <a:pPr marL="431165" indent="-431165" defTabSz="360680">
              <a:spcBef>
                <a:spcPts val="3900"/>
              </a:spcBef>
              <a:buBlip>
                <a:blip r:embed="rId1"/>
              </a:buBlip>
              <a:defRPr sz="3160">
                <a:effectLst/>
              </a:defRPr>
            </a:pPr>
            <a:r>
              <a:t>4.写一个函数，实现n的阶乘。</a:t>
            </a:r>
          </a:p>
          <a:p>
            <a:pPr marL="431165" indent="-431165" defTabSz="360680">
              <a:spcBef>
                <a:spcPts val="3900"/>
              </a:spcBef>
              <a:buBlip>
                <a:blip r:embed="rId1"/>
              </a:buBlip>
              <a:defRPr sz="3160">
                <a:effectLst/>
              </a:defRPr>
            </a:pPr>
            <a:r>
              <a:t>5.写一个函数，实现斐波那契数列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/>
          <p:nvPr/>
        </p:nvSpPr>
        <p:spPr>
          <a:xfrm>
            <a:off x="1911817" y="701859"/>
            <a:ext cx="329031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return  5 * mul(5-1)</a:t>
            </a:r>
          </a:p>
        </p:txBody>
      </p:sp>
      <p:sp>
        <p:nvSpPr>
          <p:cNvPr id="309" name="Shape 309"/>
          <p:cNvSpPr/>
          <p:nvPr/>
        </p:nvSpPr>
        <p:spPr>
          <a:xfrm>
            <a:off x="3296800" y="2349300"/>
            <a:ext cx="4264534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return (5 - 1) * mul(5 - 2) </a:t>
            </a:r>
          </a:p>
        </p:txBody>
      </p:sp>
      <p:sp>
        <p:nvSpPr>
          <p:cNvPr id="310" name="Shape 310"/>
          <p:cNvSpPr/>
          <p:nvPr/>
        </p:nvSpPr>
        <p:spPr>
          <a:xfrm>
            <a:off x="4746806" y="1378260"/>
            <a:ext cx="479671" cy="77272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11" name="Shape 311"/>
          <p:cNvSpPr/>
          <p:nvPr/>
        </p:nvSpPr>
        <p:spPr>
          <a:xfrm>
            <a:off x="6196754" y="3116451"/>
            <a:ext cx="621984" cy="970465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12" name="Shape 312"/>
          <p:cNvSpPr/>
          <p:nvPr/>
        </p:nvSpPr>
        <p:spPr>
          <a:xfrm>
            <a:off x="4108739" y="4285236"/>
            <a:ext cx="3713989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return  (3)  * mul(5- 3)</a:t>
            </a:r>
          </a:p>
        </p:txBody>
      </p:sp>
      <p:sp>
        <p:nvSpPr>
          <p:cNvPr id="313" name="Shape 313"/>
          <p:cNvSpPr/>
          <p:nvPr/>
        </p:nvSpPr>
        <p:spPr>
          <a:xfrm>
            <a:off x="7003136" y="4937691"/>
            <a:ext cx="613570" cy="1111867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14" name="Shape 314"/>
          <p:cNvSpPr/>
          <p:nvPr/>
        </p:nvSpPr>
        <p:spPr>
          <a:xfrm>
            <a:off x="4597821" y="6221172"/>
            <a:ext cx="4158616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return (5 - 3) * mul(5 - 4)</a:t>
            </a:r>
          </a:p>
        </p:txBody>
      </p:sp>
      <p:sp>
        <p:nvSpPr>
          <p:cNvPr id="315" name="Shape 315"/>
          <p:cNvSpPr/>
          <p:nvPr/>
        </p:nvSpPr>
        <p:spPr>
          <a:xfrm>
            <a:off x="6964080" y="7933478"/>
            <a:ext cx="140589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return 1</a:t>
            </a:r>
          </a:p>
        </p:txBody>
      </p:sp>
      <p:sp>
        <p:nvSpPr>
          <p:cNvPr id="316" name="Shape 316"/>
          <p:cNvSpPr/>
          <p:nvPr/>
        </p:nvSpPr>
        <p:spPr>
          <a:xfrm>
            <a:off x="7510498" y="6777520"/>
            <a:ext cx="1" cy="1118078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Shape 31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作用域初探</a:t>
            </a:r>
          </a:p>
        </p:txBody>
      </p:sp>
      <p:sp>
        <p:nvSpPr>
          <p:cNvPr id="319" name="Shape 31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作用域定义：变量（变量作用于又称上下文）和函数生效（能被访问）的区域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全局、局部变量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作用域的访问顺序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Shape 32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挑战型作业</a:t>
            </a:r>
          </a:p>
        </p:txBody>
      </p:sp>
      <p:sp>
        <p:nvSpPr>
          <p:cNvPr id="322" name="Shape 32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97205" indent="-497205" defTabSz="415925">
              <a:spcBef>
                <a:spcPts val="4500"/>
              </a:spcBef>
              <a:buBlip>
                <a:blip r:embed="rId1"/>
              </a:buBlip>
              <a:defRPr sz="3640">
                <a:effectLst/>
              </a:defRPr>
            </a:pPr>
            <a:r>
              <a:t>题目：</a:t>
            </a:r>
          </a:p>
          <a:p>
            <a:pPr marL="497205" indent="-497205" defTabSz="415925">
              <a:spcBef>
                <a:spcPts val="4500"/>
              </a:spcBef>
              <a:buBlip>
                <a:blip r:embed="rId1"/>
              </a:buBlip>
              <a:defRPr sz="3640">
                <a:effectLst/>
              </a:defRPr>
            </a:pPr>
            <a:r>
              <a:t>要求输入一串低于10位的数字，输入这串数字的中文大写。</a:t>
            </a:r>
          </a:p>
          <a:p>
            <a:pPr marL="497205" indent="-497205" defTabSz="415925">
              <a:spcBef>
                <a:spcPts val="4500"/>
              </a:spcBef>
              <a:buBlip>
                <a:blip r:embed="rId1"/>
              </a:buBlip>
              <a:defRPr sz="3640">
                <a:effectLst/>
              </a:defRPr>
            </a:pPr>
            <a:r>
              <a:t>eg：input :10000   output:壹万</a:t>
            </a:r>
          </a:p>
          <a:p>
            <a:pPr marL="497205" indent="-497205" defTabSz="415925">
              <a:spcBef>
                <a:spcPts val="4500"/>
              </a:spcBef>
              <a:buBlip>
                <a:blip r:embed="rId1"/>
              </a:buBlip>
              <a:defRPr sz="3640">
                <a:effectLst/>
              </a:defRPr>
            </a:pPr>
            <a:r>
              <a:t>eg:   input :1001010 output:壹佰万壹仟零壹拾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Shape 32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作用域精解</a:t>
            </a:r>
          </a:p>
        </p:txBody>
      </p:sp>
      <p:sp>
        <p:nvSpPr>
          <p:cNvPr id="325" name="Shape 32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20370" indent="-420370" defTabSz="351790">
              <a:lnSpc>
                <a:spcPct val="120000"/>
              </a:lnSpc>
              <a:spcBef>
                <a:spcPts val="3800"/>
              </a:spcBef>
              <a:buBlip>
                <a:blip r:embed="rId1"/>
              </a:buBlip>
              <a:defRPr sz="3080">
                <a:effectLst/>
              </a:defRPr>
            </a:pPr>
            <a:r>
              <a:t>[[scope]]:每个javascript函数都是一个对象，对象中有些属性我们可以访问，但有些不可以，这些属性仅供javascript引擎存取，[[scope]]就是其中一个。[[scope]]指的就是我们所说的作用域,其中存储了运行期上下文的集合。</a:t>
            </a:r>
          </a:p>
          <a:p>
            <a:pPr marL="420370" indent="-420370" defTabSz="351790">
              <a:lnSpc>
                <a:spcPct val="120000"/>
              </a:lnSpc>
              <a:spcBef>
                <a:spcPts val="3800"/>
              </a:spcBef>
              <a:buBlip>
                <a:blip r:embed="rId1"/>
              </a:buBlip>
              <a:defRPr sz="3080">
                <a:effectLst/>
              </a:defRPr>
            </a:pPr>
            <a:r>
              <a:t>作用域链：[[scope]]中所存储的执行期上下文对象的集合，这个集合呈链式链接，我们把这种链式链接叫做作用域链。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作用域精解</a:t>
            </a:r>
          </a:p>
        </p:txBody>
      </p:sp>
      <p:sp>
        <p:nvSpPr>
          <p:cNvPr id="328" name="Shape 32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80695" indent="-480695" defTabSz="401955">
              <a:lnSpc>
                <a:spcPct val="120000"/>
              </a:lnSpc>
              <a:spcBef>
                <a:spcPts val="4400"/>
              </a:spcBef>
              <a:buBlip>
                <a:blip r:embed="rId1"/>
              </a:buBlip>
              <a:defRPr sz="3520">
                <a:effectLst/>
              </a:defRPr>
            </a:pPr>
            <a:r>
              <a:t>运行期上下文:当函数执行时，会创建一个称为</a:t>
            </a:r>
            <a:r>
              <a:rPr>
                <a:solidFill>
                  <a:srgbClr val="FF2500"/>
                </a:solidFill>
              </a:rPr>
              <a:t>执行</a:t>
            </a:r>
            <a:r>
              <a:rPr>
                <a:solidFill>
                  <a:srgbClr val="FF2600"/>
                </a:solidFill>
              </a:rPr>
              <a:t>期上下文</a:t>
            </a:r>
            <a:r>
              <a:t>的内部对象。一个执行期上下文定义了一个函数执行时的环境，函数每次执行时对应的执行上下文都是独一无二的，所以多次调用一个函数会导致创建多个执行上下文，当函数执行完毕，执行上下文被销毁。</a:t>
            </a:r>
          </a:p>
          <a:p>
            <a:pPr marL="480695" indent="-480695" defTabSz="401955">
              <a:spcBef>
                <a:spcPts val="4400"/>
              </a:spcBef>
              <a:buBlip>
                <a:blip r:embed="rId1"/>
              </a:buBlip>
              <a:defRPr sz="3520">
                <a:effectLst/>
              </a:defRPr>
            </a:pPr>
            <a:r>
              <a:t>查找变量：从作用域链的顶端依次向下查找。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0" name="pasted-image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52507" y="0"/>
            <a:ext cx="7899785" cy="975360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Shape 332"/>
          <p:cNvSpPr/>
          <p:nvPr/>
        </p:nvSpPr>
        <p:spPr>
          <a:xfrm>
            <a:off x="1276114" y="3363403"/>
            <a:ext cx="2277001" cy="1219542"/>
          </a:xfrm>
          <a:prstGeom prst="rect">
            <a:avLst/>
          </a:prstGeom>
          <a:blipFill>
            <a:blip r:embed="rId1"/>
          </a:blip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33" name="Shape 333"/>
          <p:cNvSpPr/>
          <p:nvPr/>
        </p:nvSpPr>
        <p:spPr>
          <a:xfrm>
            <a:off x="1276114" y="3973174"/>
            <a:ext cx="22770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34" name="Shape 334"/>
          <p:cNvSpPr/>
          <p:nvPr/>
        </p:nvSpPr>
        <p:spPr>
          <a:xfrm>
            <a:off x="1885651" y="3392918"/>
            <a:ext cx="304801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a</a:t>
            </a:r>
          </a:p>
        </p:txBody>
      </p:sp>
      <p:sp>
        <p:nvSpPr>
          <p:cNvPr id="335" name="Shape 335"/>
          <p:cNvSpPr/>
          <p:nvPr/>
        </p:nvSpPr>
        <p:spPr>
          <a:xfrm>
            <a:off x="1225314" y="3966865"/>
            <a:ext cx="1574674" cy="561978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/>
          <a:p>
            <a:r>
              <a:t>[[scope]]</a:t>
            </a:r>
          </a:p>
        </p:txBody>
      </p:sp>
      <p:sp>
        <p:nvSpPr>
          <p:cNvPr id="336" name="Shape 336"/>
          <p:cNvSpPr/>
          <p:nvPr/>
        </p:nvSpPr>
        <p:spPr>
          <a:xfrm>
            <a:off x="4298617" y="2554357"/>
            <a:ext cx="2026032" cy="1219542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37" name="Shape 337"/>
          <p:cNvSpPr/>
          <p:nvPr/>
        </p:nvSpPr>
        <p:spPr>
          <a:xfrm>
            <a:off x="4298617" y="316412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38" name="Shape 338"/>
          <p:cNvSpPr/>
          <p:nvPr/>
        </p:nvSpPr>
        <p:spPr>
          <a:xfrm>
            <a:off x="4273217" y="2558911"/>
            <a:ext cx="2076832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scope chain</a:t>
            </a:r>
          </a:p>
        </p:txBody>
      </p:sp>
      <p:sp>
        <p:nvSpPr>
          <p:cNvPr id="339" name="Shape 339"/>
          <p:cNvSpPr/>
          <p:nvPr/>
        </p:nvSpPr>
        <p:spPr>
          <a:xfrm>
            <a:off x="4631068" y="3207367"/>
            <a:ext cx="32613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0</a:t>
            </a:r>
          </a:p>
        </p:txBody>
      </p:sp>
      <p:sp>
        <p:nvSpPr>
          <p:cNvPr id="340" name="Shape 340"/>
          <p:cNvSpPr/>
          <p:nvPr/>
        </p:nvSpPr>
        <p:spPr>
          <a:xfrm flipV="1">
            <a:off x="5311632" y="318196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41" name="Shape 341"/>
          <p:cNvSpPr/>
          <p:nvPr/>
        </p:nvSpPr>
        <p:spPr>
          <a:xfrm flipV="1">
            <a:off x="3105846" y="2848866"/>
            <a:ext cx="1082947" cy="1416736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42" name="Shape 342"/>
          <p:cNvSpPr/>
          <p:nvPr/>
        </p:nvSpPr>
        <p:spPr>
          <a:xfrm flipV="1">
            <a:off x="2761887" y="3992264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43" name="Shape 343"/>
          <p:cNvSpPr/>
          <p:nvPr/>
        </p:nvSpPr>
        <p:spPr>
          <a:xfrm flipV="1">
            <a:off x="5809969" y="2757813"/>
            <a:ext cx="2447327" cy="788682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44" name="Shape 344"/>
          <p:cNvSpPr/>
          <p:nvPr/>
        </p:nvSpPr>
        <p:spPr>
          <a:xfrm>
            <a:off x="8263684" y="2554357"/>
            <a:ext cx="4150802" cy="4334821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45" name="Shape 345"/>
          <p:cNvSpPr/>
          <p:nvPr/>
        </p:nvSpPr>
        <p:spPr>
          <a:xfrm>
            <a:off x="8263684" y="3164128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46" name="Shape 346"/>
          <p:cNvSpPr/>
          <p:nvPr/>
        </p:nvSpPr>
        <p:spPr>
          <a:xfrm>
            <a:off x="9096263" y="2558911"/>
            <a:ext cx="2485645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Global Object</a:t>
            </a:r>
          </a:p>
        </p:txBody>
      </p:sp>
      <p:sp>
        <p:nvSpPr>
          <p:cNvPr id="347" name="Shape 347"/>
          <p:cNvSpPr/>
          <p:nvPr/>
        </p:nvSpPr>
        <p:spPr>
          <a:xfrm flipV="1">
            <a:off x="10339084" y="319466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48" name="Shape 348"/>
          <p:cNvSpPr/>
          <p:nvPr/>
        </p:nvSpPr>
        <p:spPr>
          <a:xfrm>
            <a:off x="8263684" y="3787183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49" name="Shape 349"/>
          <p:cNvSpPr/>
          <p:nvPr/>
        </p:nvSpPr>
        <p:spPr>
          <a:xfrm flipV="1">
            <a:off x="10339085" y="3817723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50" name="Shape 350"/>
          <p:cNvSpPr/>
          <p:nvPr/>
        </p:nvSpPr>
        <p:spPr>
          <a:xfrm>
            <a:off x="8263684" y="4410239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51" name="Shape 351"/>
          <p:cNvSpPr/>
          <p:nvPr/>
        </p:nvSpPr>
        <p:spPr>
          <a:xfrm flipV="1">
            <a:off x="10339085" y="4440778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52" name="Shape 352"/>
          <p:cNvSpPr/>
          <p:nvPr/>
        </p:nvSpPr>
        <p:spPr>
          <a:xfrm>
            <a:off x="8263684" y="5033295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53" name="Shape 353"/>
          <p:cNvSpPr/>
          <p:nvPr/>
        </p:nvSpPr>
        <p:spPr>
          <a:xfrm flipV="1">
            <a:off x="10339085" y="5063834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54" name="Shape 354"/>
          <p:cNvSpPr/>
          <p:nvPr/>
        </p:nvSpPr>
        <p:spPr>
          <a:xfrm>
            <a:off x="8263683" y="5656350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55" name="Shape 355"/>
          <p:cNvSpPr/>
          <p:nvPr/>
        </p:nvSpPr>
        <p:spPr>
          <a:xfrm flipV="1">
            <a:off x="10339084" y="5686890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56" name="Shape 356"/>
          <p:cNvSpPr/>
          <p:nvPr/>
        </p:nvSpPr>
        <p:spPr>
          <a:xfrm>
            <a:off x="8263683" y="6279406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57" name="Shape 357"/>
          <p:cNvSpPr/>
          <p:nvPr/>
        </p:nvSpPr>
        <p:spPr>
          <a:xfrm flipV="1">
            <a:off x="10339084" y="6309945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58" name="Shape 358"/>
          <p:cNvSpPr/>
          <p:nvPr/>
        </p:nvSpPr>
        <p:spPr>
          <a:xfrm>
            <a:off x="8794630" y="3194667"/>
            <a:ext cx="686182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this</a:t>
            </a:r>
          </a:p>
        </p:txBody>
      </p:sp>
      <p:sp>
        <p:nvSpPr>
          <p:cNvPr id="359" name="Shape 359"/>
          <p:cNvSpPr/>
          <p:nvPr/>
        </p:nvSpPr>
        <p:spPr>
          <a:xfrm>
            <a:off x="10547776" y="3181967"/>
            <a:ext cx="144399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360" name="Shape 360"/>
          <p:cNvSpPr/>
          <p:nvPr/>
        </p:nvSpPr>
        <p:spPr>
          <a:xfrm>
            <a:off x="8528476" y="3817723"/>
            <a:ext cx="144399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361" name="Shape 361"/>
          <p:cNvSpPr/>
          <p:nvPr/>
        </p:nvSpPr>
        <p:spPr>
          <a:xfrm>
            <a:off x="10598449" y="3789753"/>
            <a:ext cx="1342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(object)</a:t>
            </a:r>
          </a:p>
        </p:txBody>
      </p:sp>
      <p:sp>
        <p:nvSpPr>
          <p:cNvPr id="362" name="Shape 362"/>
          <p:cNvSpPr/>
          <p:nvPr/>
        </p:nvSpPr>
        <p:spPr>
          <a:xfrm>
            <a:off x="8367503" y="4412809"/>
            <a:ext cx="1765936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document</a:t>
            </a:r>
          </a:p>
        </p:txBody>
      </p:sp>
      <p:sp>
        <p:nvSpPr>
          <p:cNvPr id="363" name="Shape 363"/>
          <p:cNvSpPr/>
          <p:nvPr/>
        </p:nvSpPr>
        <p:spPr>
          <a:xfrm>
            <a:off x="10598449" y="4435713"/>
            <a:ext cx="1342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(object)</a:t>
            </a:r>
          </a:p>
        </p:txBody>
      </p:sp>
      <p:sp>
        <p:nvSpPr>
          <p:cNvPr id="364" name="Shape 364"/>
          <p:cNvSpPr/>
          <p:nvPr/>
        </p:nvSpPr>
        <p:spPr>
          <a:xfrm>
            <a:off x="9098071" y="5063834"/>
            <a:ext cx="30480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a</a:t>
            </a:r>
          </a:p>
        </p:txBody>
      </p:sp>
      <p:sp>
        <p:nvSpPr>
          <p:cNvPr id="365" name="Shape 365"/>
          <p:cNvSpPr/>
          <p:nvPr/>
        </p:nvSpPr>
        <p:spPr>
          <a:xfrm>
            <a:off x="10492403" y="5033295"/>
            <a:ext cx="168173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(function)</a:t>
            </a:r>
          </a:p>
        </p:txBody>
      </p:sp>
      <p:sp>
        <p:nvSpPr>
          <p:cNvPr id="366" name="Shape 366"/>
          <p:cNvSpPr/>
          <p:nvPr/>
        </p:nvSpPr>
        <p:spPr>
          <a:xfrm>
            <a:off x="8833276" y="5660536"/>
            <a:ext cx="83439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glob</a:t>
            </a:r>
          </a:p>
        </p:txBody>
      </p:sp>
      <p:sp>
        <p:nvSpPr>
          <p:cNvPr id="367" name="Shape 367"/>
          <p:cNvSpPr/>
          <p:nvPr/>
        </p:nvSpPr>
        <p:spPr>
          <a:xfrm>
            <a:off x="10894867" y="5710673"/>
            <a:ext cx="749809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</a:t>
            </a:r>
          </a:p>
        </p:txBody>
      </p:sp>
      <p:sp>
        <p:nvSpPr>
          <p:cNvPr id="368" name="Shape 368"/>
          <p:cNvSpPr/>
          <p:nvPr/>
        </p:nvSpPr>
        <p:spPr>
          <a:xfrm>
            <a:off x="3619500" y="925072"/>
            <a:ext cx="5257801" cy="6350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a函数被定义时，发生如下过程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图片占位符 147"/>
          <p:cNvPicPr/>
          <p:nvPr>
            <p:ph type="pic" idx="13"/>
          </p:nvPr>
        </p:nvPicPr>
        <p:blipFill>
          <a:blip r:embed="rId1"/>
          <a:stretch>
            <a:fillRect/>
          </a:stretch>
        </p:blipFill>
        <p:spPr>
          <a:xfrm>
            <a:off x="7236967" y="2641600"/>
            <a:ext cx="4421633" cy="6045200"/>
          </a:xfrm>
          <a:prstGeom prst="rect">
            <a:avLst/>
          </a:prstGeom>
        </p:spPr>
      </p:pic>
      <p:sp>
        <p:nvSpPr>
          <p:cNvPr id="149" name="Shape 14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js历史</a:t>
            </a:r>
          </a:p>
        </p:txBody>
      </p:sp>
      <p:sp>
        <p:nvSpPr>
          <p:cNvPr id="150" name="Shape 150"/>
          <p:cNvSpPr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325120" indent="-325120" defTabSz="365760">
              <a:spcBef>
                <a:spcPts val="3200"/>
              </a:spcBef>
              <a:buBlip>
                <a:blip r:embed="rId2"/>
              </a:buBlip>
              <a:defRPr sz="2400">
                <a:effectLst/>
              </a:defRPr>
            </a:pPr>
            <a:r>
              <a:t>JavaScript作为Netscape Navigator浏览器的一部分首次出现在1996年。它最初的设计目标是改善网页的用户体验。</a:t>
            </a:r>
          </a:p>
          <a:p>
            <a:pPr marL="325120" indent="-325120" defTabSz="365760">
              <a:spcBef>
                <a:spcPts val="3200"/>
              </a:spcBef>
              <a:buBlip>
                <a:blip r:embed="rId2"/>
              </a:buBlip>
              <a:defRPr sz="2400">
                <a:effectLst/>
              </a:defRPr>
            </a:pPr>
            <a:r>
              <a:t>作者：Brendan Eich</a:t>
            </a:r>
          </a:p>
          <a:p>
            <a:pPr marL="325120" indent="-325120" defTabSz="365760">
              <a:spcBef>
                <a:spcPts val="3200"/>
              </a:spcBef>
              <a:buBlip>
                <a:blip r:embed="rId2"/>
              </a:buBlip>
              <a:defRPr sz="2400">
                <a:effectLst/>
              </a:defRPr>
            </a:pPr>
            <a:r>
              <a:t>期初JavaScript被命名为，LiveScript，后因和Sun公司合作，因市场宣传需要改名JavaScript。后来Sun公司被Oracle收购，JavaScript版权归Oracle所有。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Shape 370"/>
          <p:cNvSpPr/>
          <p:nvPr/>
        </p:nvSpPr>
        <p:spPr>
          <a:xfrm>
            <a:off x="1276114" y="3363403"/>
            <a:ext cx="2277001" cy="1219542"/>
          </a:xfrm>
          <a:prstGeom prst="rect">
            <a:avLst/>
          </a:prstGeom>
          <a:blipFill>
            <a:blip r:embed="rId1"/>
          </a:blip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71" name="Shape 371"/>
          <p:cNvSpPr/>
          <p:nvPr/>
        </p:nvSpPr>
        <p:spPr>
          <a:xfrm>
            <a:off x="1276114" y="3973174"/>
            <a:ext cx="22770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72" name="Shape 372"/>
          <p:cNvSpPr/>
          <p:nvPr/>
        </p:nvSpPr>
        <p:spPr>
          <a:xfrm>
            <a:off x="1885651" y="3392918"/>
            <a:ext cx="304801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a</a:t>
            </a:r>
          </a:p>
        </p:txBody>
      </p:sp>
      <p:sp>
        <p:nvSpPr>
          <p:cNvPr id="373" name="Shape 373"/>
          <p:cNvSpPr/>
          <p:nvPr/>
        </p:nvSpPr>
        <p:spPr>
          <a:xfrm>
            <a:off x="1225314" y="3966865"/>
            <a:ext cx="1574674" cy="561978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/>
          <a:p>
            <a:r>
              <a:t>[[scope]]</a:t>
            </a:r>
          </a:p>
        </p:txBody>
      </p:sp>
      <p:sp>
        <p:nvSpPr>
          <p:cNvPr id="374" name="Shape 374"/>
          <p:cNvSpPr/>
          <p:nvPr/>
        </p:nvSpPr>
        <p:spPr>
          <a:xfrm>
            <a:off x="4298617" y="2554357"/>
            <a:ext cx="2026032" cy="1817198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75" name="Shape 375"/>
          <p:cNvSpPr/>
          <p:nvPr/>
        </p:nvSpPr>
        <p:spPr>
          <a:xfrm>
            <a:off x="4298617" y="316412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76" name="Shape 376"/>
          <p:cNvSpPr/>
          <p:nvPr/>
        </p:nvSpPr>
        <p:spPr>
          <a:xfrm>
            <a:off x="4273217" y="2558911"/>
            <a:ext cx="2076832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scope chain</a:t>
            </a:r>
          </a:p>
        </p:txBody>
      </p:sp>
      <p:sp>
        <p:nvSpPr>
          <p:cNvPr id="377" name="Shape 377"/>
          <p:cNvSpPr/>
          <p:nvPr/>
        </p:nvSpPr>
        <p:spPr>
          <a:xfrm>
            <a:off x="4631068" y="3207367"/>
            <a:ext cx="32613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0</a:t>
            </a:r>
          </a:p>
        </p:txBody>
      </p:sp>
      <p:sp>
        <p:nvSpPr>
          <p:cNvPr id="378" name="Shape 378"/>
          <p:cNvSpPr/>
          <p:nvPr/>
        </p:nvSpPr>
        <p:spPr>
          <a:xfrm flipV="1">
            <a:off x="5311632" y="318196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79" name="Shape 379"/>
          <p:cNvSpPr/>
          <p:nvPr/>
        </p:nvSpPr>
        <p:spPr>
          <a:xfrm flipV="1">
            <a:off x="3105846" y="2848866"/>
            <a:ext cx="1082947" cy="1416736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80" name="Shape 380"/>
          <p:cNvSpPr/>
          <p:nvPr/>
        </p:nvSpPr>
        <p:spPr>
          <a:xfrm flipV="1">
            <a:off x="2761887" y="3992264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81" name="Shape 381"/>
          <p:cNvSpPr/>
          <p:nvPr/>
        </p:nvSpPr>
        <p:spPr>
          <a:xfrm>
            <a:off x="5853160" y="4097366"/>
            <a:ext cx="1720478" cy="1720478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82" name="Shape 382"/>
          <p:cNvSpPr/>
          <p:nvPr/>
        </p:nvSpPr>
        <p:spPr>
          <a:xfrm>
            <a:off x="7793784" y="5488057"/>
            <a:ext cx="4150802" cy="3711765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83" name="Shape 383"/>
          <p:cNvSpPr/>
          <p:nvPr/>
        </p:nvSpPr>
        <p:spPr>
          <a:xfrm>
            <a:off x="7793784" y="6097828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84" name="Shape 384"/>
          <p:cNvSpPr/>
          <p:nvPr/>
        </p:nvSpPr>
        <p:spPr>
          <a:xfrm>
            <a:off x="8626363" y="5492611"/>
            <a:ext cx="2485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Global Object</a:t>
            </a:r>
          </a:p>
        </p:txBody>
      </p:sp>
      <p:sp>
        <p:nvSpPr>
          <p:cNvPr id="385" name="Shape 385"/>
          <p:cNvSpPr/>
          <p:nvPr/>
        </p:nvSpPr>
        <p:spPr>
          <a:xfrm flipV="1">
            <a:off x="9869184" y="612836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86" name="Shape 386"/>
          <p:cNvSpPr/>
          <p:nvPr/>
        </p:nvSpPr>
        <p:spPr>
          <a:xfrm>
            <a:off x="7793784" y="6720884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87" name="Shape 387"/>
          <p:cNvSpPr/>
          <p:nvPr/>
        </p:nvSpPr>
        <p:spPr>
          <a:xfrm flipV="1">
            <a:off x="9869185" y="6751423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88" name="Shape 388"/>
          <p:cNvSpPr/>
          <p:nvPr/>
        </p:nvSpPr>
        <p:spPr>
          <a:xfrm>
            <a:off x="7793784" y="7343939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89" name="Shape 389"/>
          <p:cNvSpPr/>
          <p:nvPr/>
        </p:nvSpPr>
        <p:spPr>
          <a:xfrm flipV="1">
            <a:off x="9869185" y="7374478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90" name="Shape 390"/>
          <p:cNvSpPr/>
          <p:nvPr/>
        </p:nvSpPr>
        <p:spPr>
          <a:xfrm>
            <a:off x="7793784" y="7966995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91" name="Shape 391"/>
          <p:cNvSpPr/>
          <p:nvPr/>
        </p:nvSpPr>
        <p:spPr>
          <a:xfrm flipV="1">
            <a:off x="9869185" y="7997533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92" name="Shape 392"/>
          <p:cNvSpPr/>
          <p:nvPr/>
        </p:nvSpPr>
        <p:spPr>
          <a:xfrm>
            <a:off x="7793783" y="8590050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93" name="Shape 393"/>
          <p:cNvSpPr/>
          <p:nvPr/>
        </p:nvSpPr>
        <p:spPr>
          <a:xfrm flipV="1">
            <a:off x="9869184" y="8620590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94" name="Shape 394"/>
          <p:cNvSpPr/>
          <p:nvPr/>
        </p:nvSpPr>
        <p:spPr>
          <a:xfrm>
            <a:off x="8324730" y="6128367"/>
            <a:ext cx="686182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this</a:t>
            </a:r>
          </a:p>
        </p:txBody>
      </p:sp>
      <p:sp>
        <p:nvSpPr>
          <p:cNvPr id="395" name="Shape 395"/>
          <p:cNvSpPr/>
          <p:nvPr/>
        </p:nvSpPr>
        <p:spPr>
          <a:xfrm>
            <a:off x="10077876" y="6115667"/>
            <a:ext cx="144399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396" name="Shape 396"/>
          <p:cNvSpPr/>
          <p:nvPr/>
        </p:nvSpPr>
        <p:spPr>
          <a:xfrm>
            <a:off x="8058576" y="6751423"/>
            <a:ext cx="144399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397" name="Shape 397"/>
          <p:cNvSpPr/>
          <p:nvPr/>
        </p:nvSpPr>
        <p:spPr>
          <a:xfrm>
            <a:off x="10128549" y="6723453"/>
            <a:ext cx="1342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(object)</a:t>
            </a:r>
          </a:p>
        </p:txBody>
      </p:sp>
      <p:sp>
        <p:nvSpPr>
          <p:cNvPr id="398" name="Shape 398"/>
          <p:cNvSpPr/>
          <p:nvPr/>
        </p:nvSpPr>
        <p:spPr>
          <a:xfrm>
            <a:off x="7897603" y="7346509"/>
            <a:ext cx="1765936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document</a:t>
            </a:r>
          </a:p>
        </p:txBody>
      </p:sp>
      <p:sp>
        <p:nvSpPr>
          <p:cNvPr id="399" name="Shape 399"/>
          <p:cNvSpPr/>
          <p:nvPr/>
        </p:nvSpPr>
        <p:spPr>
          <a:xfrm>
            <a:off x="10128549" y="7369413"/>
            <a:ext cx="1342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(object)</a:t>
            </a:r>
          </a:p>
        </p:txBody>
      </p:sp>
      <p:sp>
        <p:nvSpPr>
          <p:cNvPr id="400" name="Shape 400"/>
          <p:cNvSpPr/>
          <p:nvPr/>
        </p:nvSpPr>
        <p:spPr>
          <a:xfrm>
            <a:off x="8628171" y="7997533"/>
            <a:ext cx="304801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a</a:t>
            </a:r>
          </a:p>
        </p:txBody>
      </p:sp>
      <p:sp>
        <p:nvSpPr>
          <p:cNvPr id="401" name="Shape 401"/>
          <p:cNvSpPr/>
          <p:nvPr/>
        </p:nvSpPr>
        <p:spPr>
          <a:xfrm>
            <a:off x="10022503" y="7966994"/>
            <a:ext cx="1681735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(function)</a:t>
            </a:r>
          </a:p>
        </p:txBody>
      </p:sp>
      <p:sp>
        <p:nvSpPr>
          <p:cNvPr id="402" name="Shape 402"/>
          <p:cNvSpPr/>
          <p:nvPr/>
        </p:nvSpPr>
        <p:spPr>
          <a:xfrm>
            <a:off x="8363376" y="8594237"/>
            <a:ext cx="83439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glob</a:t>
            </a:r>
          </a:p>
        </p:txBody>
      </p:sp>
      <p:sp>
        <p:nvSpPr>
          <p:cNvPr id="403" name="Shape 403"/>
          <p:cNvSpPr/>
          <p:nvPr/>
        </p:nvSpPr>
        <p:spPr>
          <a:xfrm>
            <a:off x="10424967" y="8644373"/>
            <a:ext cx="749809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</a:t>
            </a:r>
          </a:p>
        </p:txBody>
      </p:sp>
      <p:sp>
        <p:nvSpPr>
          <p:cNvPr id="404" name="Shape 404"/>
          <p:cNvSpPr/>
          <p:nvPr/>
        </p:nvSpPr>
        <p:spPr>
          <a:xfrm>
            <a:off x="3619500" y="925072"/>
            <a:ext cx="5257801" cy="6350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a函数被执行时，发生如下过程</a:t>
            </a:r>
          </a:p>
        </p:txBody>
      </p:sp>
      <p:sp>
        <p:nvSpPr>
          <p:cNvPr id="405" name="Shape 405"/>
          <p:cNvSpPr/>
          <p:nvPr/>
        </p:nvSpPr>
        <p:spPr>
          <a:xfrm>
            <a:off x="4298617" y="375671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06" name="Shape 406"/>
          <p:cNvSpPr/>
          <p:nvPr/>
        </p:nvSpPr>
        <p:spPr>
          <a:xfrm flipV="1">
            <a:off x="5311632" y="3774557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07" name="Shape 407"/>
          <p:cNvSpPr/>
          <p:nvPr/>
        </p:nvSpPr>
        <p:spPr>
          <a:xfrm>
            <a:off x="4631068" y="3730285"/>
            <a:ext cx="32613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1</a:t>
            </a:r>
          </a:p>
        </p:txBody>
      </p:sp>
      <p:sp>
        <p:nvSpPr>
          <p:cNvPr id="408" name="Shape 408"/>
          <p:cNvSpPr/>
          <p:nvPr/>
        </p:nvSpPr>
        <p:spPr>
          <a:xfrm>
            <a:off x="7793784" y="1607073"/>
            <a:ext cx="4150802" cy="3114110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09" name="Shape 409"/>
          <p:cNvSpPr/>
          <p:nvPr/>
        </p:nvSpPr>
        <p:spPr>
          <a:xfrm>
            <a:off x="7793784" y="2216844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10" name="Shape 410"/>
          <p:cNvSpPr/>
          <p:nvPr/>
        </p:nvSpPr>
        <p:spPr>
          <a:xfrm>
            <a:off x="8338136" y="1611627"/>
            <a:ext cx="3062098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Activation Object</a:t>
            </a:r>
          </a:p>
        </p:txBody>
      </p:sp>
      <p:sp>
        <p:nvSpPr>
          <p:cNvPr id="411" name="Shape 411"/>
          <p:cNvSpPr/>
          <p:nvPr/>
        </p:nvSpPr>
        <p:spPr>
          <a:xfrm flipV="1">
            <a:off x="9869184" y="2247383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12" name="Shape 412"/>
          <p:cNvSpPr/>
          <p:nvPr/>
        </p:nvSpPr>
        <p:spPr>
          <a:xfrm>
            <a:off x="7793784" y="2839900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13" name="Shape 413"/>
          <p:cNvSpPr/>
          <p:nvPr/>
        </p:nvSpPr>
        <p:spPr>
          <a:xfrm flipV="1">
            <a:off x="9869185" y="2870439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14" name="Shape 414"/>
          <p:cNvSpPr/>
          <p:nvPr/>
        </p:nvSpPr>
        <p:spPr>
          <a:xfrm>
            <a:off x="7793784" y="3462955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15" name="Shape 415"/>
          <p:cNvSpPr/>
          <p:nvPr/>
        </p:nvSpPr>
        <p:spPr>
          <a:xfrm flipV="1">
            <a:off x="9869185" y="3493495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16" name="Shape 416"/>
          <p:cNvSpPr/>
          <p:nvPr/>
        </p:nvSpPr>
        <p:spPr>
          <a:xfrm>
            <a:off x="7793784" y="4086011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17" name="Shape 417"/>
          <p:cNvSpPr/>
          <p:nvPr/>
        </p:nvSpPr>
        <p:spPr>
          <a:xfrm flipV="1">
            <a:off x="9869185" y="4116550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18" name="Shape 418"/>
          <p:cNvSpPr/>
          <p:nvPr/>
        </p:nvSpPr>
        <p:spPr>
          <a:xfrm>
            <a:off x="8324730" y="2247383"/>
            <a:ext cx="686182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this</a:t>
            </a:r>
          </a:p>
        </p:txBody>
      </p:sp>
      <p:sp>
        <p:nvSpPr>
          <p:cNvPr id="419" name="Shape 419"/>
          <p:cNvSpPr/>
          <p:nvPr/>
        </p:nvSpPr>
        <p:spPr>
          <a:xfrm>
            <a:off x="10077876" y="2234683"/>
            <a:ext cx="1443991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420" name="Shape 420"/>
          <p:cNvSpPr/>
          <p:nvPr/>
        </p:nvSpPr>
        <p:spPr>
          <a:xfrm>
            <a:off x="7876648" y="2870439"/>
            <a:ext cx="1807846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arguments</a:t>
            </a:r>
          </a:p>
        </p:txBody>
      </p:sp>
      <p:sp>
        <p:nvSpPr>
          <p:cNvPr id="421" name="Shape 421"/>
          <p:cNvSpPr/>
          <p:nvPr/>
        </p:nvSpPr>
        <p:spPr>
          <a:xfrm>
            <a:off x="10615848" y="2842469"/>
            <a:ext cx="368047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[]</a:t>
            </a:r>
          </a:p>
        </p:txBody>
      </p:sp>
      <p:sp>
        <p:nvSpPr>
          <p:cNvPr id="422" name="Shape 422"/>
          <p:cNvSpPr/>
          <p:nvPr/>
        </p:nvSpPr>
        <p:spPr>
          <a:xfrm>
            <a:off x="8628171" y="3465525"/>
            <a:ext cx="30480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a</a:t>
            </a:r>
          </a:p>
        </p:txBody>
      </p:sp>
      <p:sp>
        <p:nvSpPr>
          <p:cNvPr id="423" name="Shape 423"/>
          <p:cNvSpPr/>
          <p:nvPr/>
        </p:nvSpPr>
        <p:spPr>
          <a:xfrm>
            <a:off x="10424967" y="3488429"/>
            <a:ext cx="749809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123</a:t>
            </a:r>
          </a:p>
        </p:txBody>
      </p:sp>
      <p:sp>
        <p:nvSpPr>
          <p:cNvPr id="424" name="Shape 424"/>
          <p:cNvSpPr/>
          <p:nvPr/>
        </p:nvSpPr>
        <p:spPr>
          <a:xfrm>
            <a:off x="8617503" y="4116550"/>
            <a:ext cx="32613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b</a:t>
            </a:r>
          </a:p>
        </p:txBody>
      </p:sp>
      <p:sp>
        <p:nvSpPr>
          <p:cNvPr id="425" name="Shape 425"/>
          <p:cNvSpPr/>
          <p:nvPr/>
        </p:nvSpPr>
        <p:spPr>
          <a:xfrm>
            <a:off x="10022503" y="4086011"/>
            <a:ext cx="168173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(function)</a:t>
            </a:r>
          </a:p>
        </p:txBody>
      </p:sp>
      <p:sp>
        <p:nvSpPr>
          <p:cNvPr id="426" name="Shape 426"/>
          <p:cNvSpPr/>
          <p:nvPr/>
        </p:nvSpPr>
        <p:spPr>
          <a:xfrm flipV="1">
            <a:off x="5814781" y="1876182"/>
            <a:ext cx="1847349" cy="1545114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Shape 428"/>
          <p:cNvSpPr/>
          <p:nvPr/>
        </p:nvSpPr>
        <p:spPr>
          <a:xfrm>
            <a:off x="1276114" y="3363403"/>
            <a:ext cx="2277001" cy="1219542"/>
          </a:xfrm>
          <a:prstGeom prst="rect">
            <a:avLst/>
          </a:prstGeom>
          <a:blipFill>
            <a:blip r:embed="rId1"/>
          </a:blip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29" name="Shape 429"/>
          <p:cNvSpPr/>
          <p:nvPr/>
        </p:nvSpPr>
        <p:spPr>
          <a:xfrm>
            <a:off x="1276114" y="3973174"/>
            <a:ext cx="22770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30" name="Shape 430"/>
          <p:cNvSpPr/>
          <p:nvPr/>
        </p:nvSpPr>
        <p:spPr>
          <a:xfrm>
            <a:off x="1874983" y="3392918"/>
            <a:ext cx="326137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b</a:t>
            </a:r>
          </a:p>
        </p:txBody>
      </p:sp>
      <p:sp>
        <p:nvSpPr>
          <p:cNvPr id="431" name="Shape 431"/>
          <p:cNvSpPr/>
          <p:nvPr/>
        </p:nvSpPr>
        <p:spPr>
          <a:xfrm>
            <a:off x="1225314" y="3966865"/>
            <a:ext cx="1574674" cy="561978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/>
          <a:p>
            <a:r>
              <a:t>[[scope]]</a:t>
            </a:r>
          </a:p>
        </p:txBody>
      </p:sp>
      <p:sp>
        <p:nvSpPr>
          <p:cNvPr id="432" name="Shape 432"/>
          <p:cNvSpPr/>
          <p:nvPr/>
        </p:nvSpPr>
        <p:spPr>
          <a:xfrm>
            <a:off x="4298617" y="2554357"/>
            <a:ext cx="2026032" cy="1817198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33" name="Shape 433"/>
          <p:cNvSpPr/>
          <p:nvPr/>
        </p:nvSpPr>
        <p:spPr>
          <a:xfrm>
            <a:off x="4298617" y="316412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34" name="Shape 434"/>
          <p:cNvSpPr/>
          <p:nvPr/>
        </p:nvSpPr>
        <p:spPr>
          <a:xfrm>
            <a:off x="4273217" y="2558911"/>
            <a:ext cx="2076832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scope chain</a:t>
            </a:r>
          </a:p>
        </p:txBody>
      </p:sp>
      <p:sp>
        <p:nvSpPr>
          <p:cNvPr id="435" name="Shape 435"/>
          <p:cNvSpPr/>
          <p:nvPr/>
        </p:nvSpPr>
        <p:spPr>
          <a:xfrm>
            <a:off x="4631068" y="3207367"/>
            <a:ext cx="32613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0</a:t>
            </a:r>
          </a:p>
        </p:txBody>
      </p:sp>
      <p:sp>
        <p:nvSpPr>
          <p:cNvPr id="436" name="Shape 436"/>
          <p:cNvSpPr/>
          <p:nvPr/>
        </p:nvSpPr>
        <p:spPr>
          <a:xfrm flipV="1">
            <a:off x="5311632" y="318196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37" name="Shape 437"/>
          <p:cNvSpPr/>
          <p:nvPr/>
        </p:nvSpPr>
        <p:spPr>
          <a:xfrm flipV="1">
            <a:off x="3105846" y="2848866"/>
            <a:ext cx="1082947" cy="1416736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38" name="Shape 438"/>
          <p:cNvSpPr/>
          <p:nvPr/>
        </p:nvSpPr>
        <p:spPr>
          <a:xfrm flipV="1">
            <a:off x="2761887" y="3992264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39" name="Shape 439"/>
          <p:cNvSpPr/>
          <p:nvPr/>
        </p:nvSpPr>
        <p:spPr>
          <a:xfrm>
            <a:off x="5853160" y="4097366"/>
            <a:ext cx="1720478" cy="1720478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40" name="Shape 440"/>
          <p:cNvSpPr/>
          <p:nvPr/>
        </p:nvSpPr>
        <p:spPr>
          <a:xfrm>
            <a:off x="7793784" y="5488057"/>
            <a:ext cx="4150802" cy="3711765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41" name="Shape 441"/>
          <p:cNvSpPr/>
          <p:nvPr/>
        </p:nvSpPr>
        <p:spPr>
          <a:xfrm>
            <a:off x="7793784" y="6097828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42" name="Shape 442"/>
          <p:cNvSpPr/>
          <p:nvPr/>
        </p:nvSpPr>
        <p:spPr>
          <a:xfrm>
            <a:off x="8626363" y="5492611"/>
            <a:ext cx="2485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Global Object</a:t>
            </a:r>
          </a:p>
        </p:txBody>
      </p:sp>
      <p:sp>
        <p:nvSpPr>
          <p:cNvPr id="443" name="Shape 443"/>
          <p:cNvSpPr/>
          <p:nvPr/>
        </p:nvSpPr>
        <p:spPr>
          <a:xfrm flipV="1">
            <a:off x="9869184" y="612836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44" name="Shape 444"/>
          <p:cNvSpPr/>
          <p:nvPr/>
        </p:nvSpPr>
        <p:spPr>
          <a:xfrm>
            <a:off x="7793784" y="6720884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45" name="Shape 445"/>
          <p:cNvSpPr/>
          <p:nvPr/>
        </p:nvSpPr>
        <p:spPr>
          <a:xfrm flipV="1">
            <a:off x="9869185" y="6751423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46" name="Shape 446"/>
          <p:cNvSpPr/>
          <p:nvPr/>
        </p:nvSpPr>
        <p:spPr>
          <a:xfrm>
            <a:off x="7793784" y="7343939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47" name="Shape 447"/>
          <p:cNvSpPr/>
          <p:nvPr/>
        </p:nvSpPr>
        <p:spPr>
          <a:xfrm flipV="1">
            <a:off x="9869185" y="7374478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48" name="Shape 448"/>
          <p:cNvSpPr/>
          <p:nvPr/>
        </p:nvSpPr>
        <p:spPr>
          <a:xfrm>
            <a:off x="7793784" y="7966995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49" name="Shape 449"/>
          <p:cNvSpPr/>
          <p:nvPr/>
        </p:nvSpPr>
        <p:spPr>
          <a:xfrm flipV="1">
            <a:off x="9869185" y="7997533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50" name="Shape 450"/>
          <p:cNvSpPr/>
          <p:nvPr/>
        </p:nvSpPr>
        <p:spPr>
          <a:xfrm>
            <a:off x="7793783" y="8590050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51" name="Shape 451"/>
          <p:cNvSpPr/>
          <p:nvPr/>
        </p:nvSpPr>
        <p:spPr>
          <a:xfrm flipV="1">
            <a:off x="9869184" y="8620590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52" name="Shape 452"/>
          <p:cNvSpPr/>
          <p:nvPr/>
        </p:nvSpPr>
        <p:spPr>
          <a:xfrm>
            <a:off x="8324730" y="6128367"/>
            <a:ext cx="686182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this</a:t>
            </a:r>
          </a:p>
        </p:txBody>
      </p:sp>
      <p:sp>
        <p:nvSpPr>
          <p:cNvPr id="453" name="Shape 453"/>
          <p:cNvSpPr/>
          <p:nvPr/>
        </p:nvSpPr>
        <p:spPr>
          <a:xfrm>
            <a:off x="10077876" y="6115667"/>
            <a:ext cx="144399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454" name="Shape 454"/>
          <p:cNvSpPr/>
          <p:nvPr/>
        </p:nvSpPr>
        <p:spPr>
          <a:xfrm>
            <a:off x="8058576" y="6751423"/>
            <a:ext cx="144399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455" name="Shape 455"/>
          <p:cNvSpPr/>
          <p:nvPr/>
        </p:nvSpPr>
        <p:spPr>
          <a:xfrm>
            <a:off x="10128549" y="6723453"/>
            <a:ext cx="1342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(object)</a:t>
            </a:r>
          </a:p>
        </p:txBody>
      </p:sp>
      <p:sp>
        <p:nvSpPr>
          <p:cNvPr id="456" name="Shape 456"/>
          <p:cNvSpPr/>
          <p:nvPr/>
        </p:nvSpPr>
        <p:spPr>
          <a:xfrm>
            <a:off x="7897603" y="7346509"/>
            <a:ext cx="1765936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document</a:t>
            </a:r>
          </a:p>
        </p:txBody>
      </p:sp>
      <p:sp>
        <p:nvSpPr>
          <p:cNvPr id="457" name="Shape 457"/>
          <p:cNvSpPr/>
          <p:nvPr/>
        </p:nvSpPr>
        <p:spPr>
          <a:xfrm>
            <a:off x="10128549" y="7369413"/>
            <a:ext cx="1342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(object)</a:t>
            </a:r>
          </a:p>
        </p:txBody>
      </p:sp>
      <p:sp>
        <p:nvSpPr>
          <p:cNvPr id="458" name="Shape 458"/>
          <p:cNvSpPr/>
          <p:nvPr/>
        </p:nvSpPr>
        <p:spPr>
          <a:xfrm>
            <a:off x="8628171" y="7997533"/>
            <a:ext cx="304801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a</a:t>
            </a:r>
          </a:p>
        </p:txBody>
      </p:sp>
      <p:sp>
        <p:nvSpPr>
          <p:cNvPr id="459" name="Shape 459"/>
          <p:cNvSpPr/>
          <p:nvPr/>
        </p:nvSpPr>
        <p:spPr>
          <a:xfrm>
            <a:off x="10022503" y="7966994"/>
            <a:ext cx="1681735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(function)</a:t>
            </a:r>
          </a:p>
        </p:txBody>
      </p:sp>
      <p:sp>
        <p:nvSpPr>
          <p:cNvPr id="460" name="Shape 460"/>
          <p:cNvSpPr/>
          <p:nvPr/>
        </p:nvSpPr>
        <p:spPr>
          <a:xfrm>
            <a:off x="8363376" y="8594237"/>
            <a:ext cx="83439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glob</a:t>
            </a:r>
          </a:p>
        </p:txBody>
      </p:sp>
      <p:sp>
        <p:nvSpPr>
          <p:cNvPr id="461" name="Shape 461"/>
          <p:cNvSpPr/>
          <p:nvPr/>
        </p:nvSpPr>
        <p:spPr>
          <a:xfrm>
            <a:off x="10424967" y="8644373"/>
            <a:ext cx="749809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</a:t>
            </a:r>
          </a:p>
        </p:txBody>
      </p:sp>
      <p:sp>
        <p:nvSpPr>
          <p:cNvPr id="462" name="Shape 462"/>
          <p:cNvSpPr/>
          <p:nvPr/>
        </p:nvSpPr>
        <p:spPr>
          <a:xfrm>
            <a:off x="3608832" y="886972"/>
            <a:ext cx="5279137" cy="6350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b函数被创建时，发生如下过程</a:t>
            </a:r>
          </a:p>
        </p:txBody>
      </p:sp>
      <p:sp>
        <p:nvSpPr>
          <p:cNvPr id="463" name="Shape 463"/>
          <p:cNvSpPr/>
          <p:nvPr/>
        </p:nvSpPr>
        <p:spPr>
          <a:xfrm>
            <a:off x="4298617" y="375671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64" name="Shape 464"/>
          <p:cNvSpPr/>
          <p:nvPr/>
        </p:nvSpPr>
        <p:spPr>
          <a:xfrm flipV="1">
            <a:off x="5311632" y="3774557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65" name="Shape 465"/>
          <p:cNvSpPr/>
          <p:nvPr/>
        </p:nvSpPr>
        <p:spPr>
          <a:xfrm>
            <a:off x="4631068" y="3730285"/>
            <a:ext cx="32613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1</a:t>
            </a:r>
          </a:p>
        </p:txBody>
      </p:sp>
      <p:sp>
        <p:nvSpPr>
          <p:cNvPr id="466" name="Shape 466"/>
          <p:cNvSpPr/>
          <p:nvPr/>
        </p:nvSpPr>
        <p:spPr>
          <a:xfrm>
            <a:off x="7793784" y="1607073"/>
            <a:ext cx="4150802" cy="3114110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67" name="Shape 467"/>
          <p:cNvSpPr/>
          <p:nvPr/>
        </p:nvSpPr>
        <p:spPr>
          <a:xfrm>
            <a:off x="7793784" y="2216844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68" name="Shape 468"/>
          <p:cNvSpPr/>
          <p:nvPr/>
        </p:nvSpPr>
        <p:spPr>
          <a:xfrm>
            <a:off x="8338136" y="1611627"/>
            <a:ext cx="3062098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Activation Object</a:t>
            </a:r>
          </a:p>
        </p:txBody>
      </p:sp>
      <p:sp>
        <p:nvSpPr>
          <p:cNvPr id="469" name="Shape 469"/>
          <p:cNvSpPr/>
          <p:nvPr/>
        </p:nvSpPr>
        <p:spPr>
          <a:xfrm flipV="1">
            <a:off x="9869184" y="2247383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70" name="Shape 470"/>
          <p:cNvSpPr/>
          <p:nvPr/>
        </p:nvSpPr>
        <p:spPr>
          <a:xfrm>
            <a:off x="7793784" y="2839900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71" name="Shape 471"/>
          <p:cNvSpPr/>
          <p:nvPr/>
        </p:nvSpPr>
        <p:spPr>
          <a:xfrm flipV="1">
            <a:off x="9869185" y="2870439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72" name="Shape 472"/>
          <p:cNvSpPr/>
          <p:nvPr/>
        </p:nvSpPr>
        <p:spPr>
          <a:xfrm>
            <a:off x="7793784" y="3462955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73" name="Shape 473"/>
          <p:cNvSpPr/>
          <p:nvPr/>
        </p:nvSpPr>
        <p:spPr>
          <a:xfrm flipV="1">
            <a:off x="9869185" y="3493495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74" name="Shape 474"/>
          <p:cNvSpPr/>
          <p:nvPr/>
        </p:nvSpPr>
        <p:spPr>
          <a:xfrm>
            <a:off x="7793784" y="4086011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75" name="Shape 475"/>
          <p:cNvSpPr/>
          <p:nvPr/>
        </p:nvSpPr>
        <p:spPr>
          <a:xfrm flipV="1">
            <a:off x="9869185" y="4116550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76" name="Shape 476"/>
          <p:cNvSpPr/>
          <p:nvPr/>
        </p:nvSpPr>
        <p:spPr>
          <a:xfrm>
            <a:off x="8324730" y="2247383"/>
            <a:ext cx="686182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this</a:t>
            </a:r>
          </a:p>
        </p:txBody>
      </p:sp>
      <p:sp>
        <p:nvSpPr>
          <p:cNvPr id="477" name="Shape 477"/>
          <p:cNvSpPr/>
          <p:nvPr/>
        </p:nvSpPr>
        <p:spPr>
          <a:xfrm>
            <a:off x="10077876" y="2234683"/>
            <a:ext cx="1443991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478" name="Shape 478"/>
          <p:cNvSpPr/>
          <p:nvPr/>
        </p:nvSpPr>
        <p:spPr>
          <a:xfrm>
            <a:off x="7876648" y="2870439"/>
            <a:ext cx="1807846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arguments</a:t>
            </a:r>
          </a:p>
        </p:txBody>
      </p:sp>
      <p:sp>
        <p:nvSpPr>
          <p:cNvPr id="479" name="Shape 479"/>
          <p:cNvSpPr/>
          <p:nvPr/>
        </p:nvSpPr>
        <p:spPr>
          <a:xfrm>
            <a:off x="10615848" y="2842469"/>
            <a:ext cx="368047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[]</a:t>
            </a:r>
          </a:p>
        </p:txBody>
      </p:sp>
      <p:sp>
        <p:nvSpPr>
          <p:cNvPr id="480" name="Shape 480"/>
          <p:cNvSpPr/>
          <p:nvPr/>
        </p:nvSpPr>
        <p:spPr>
          <a:xfrm>
            <a:off x="8628171" y="3465525"/>
            <a:ext cx="30480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a</a:t>
            </a:r>
          </a:p>
        </p:txBody>
      </p:sp>
      <p:sp>
        <p:nvSpPr>
          <p:cNvPr id="481" name="Shape 481"/>
          <p:cNvSpPr/>
          <p:nvPr/>
        </p:nvSpPr>
        <p:spPr>
          <a:xfrm>
            <a:off x="10424967" y="3488429"/>
            <a:ext cx="749809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123</a:t>
            </a:r>
          </a:p>
        </p:txBody>
      </p:sp>
      <p:sp>
        <p:nvSpPr>
          <p:cNvPr id="482" name="Shape 482"/>
          <p:cNvSpPr/>
          <p:nvPr/>
        </p:nvSpPr>
        <p:spPr>
          <a:xfrm>
            <a:off x="8617503" y="4116550"/>
            <a:ext cx="32613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b</a:t>
            </a:r>
          </a:p>
        </p:txBody>
      </p:sp>
      <p:sp>
        <p:nvSpPr>
          <p:cNvPr id="483" name="Shape 483"/>
          <p:cNvSpPr/>
          <p:nvPr/>
        </p:nvSpPr>
        <p:spPr>
          <a:xfrm>
            <a:off x="10022503" y="4086011"/>
            <a:ext cx="168173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(function)</a:t>
            </a:r>
          </a:p>
        </p:txBody>
      </p:sp>
      <p:sp>
        <p:nvSpPr>
          <p:cNvPr id="484" name="Shape 484"/>
          <p:cNvSpPr/>
          <p:nvPr/>
        </p:nvSpPr>
        <p:spPr>
          <a:xfrm flipV="1">
            <a:off x="5840181" y="1914282"/>
            <a:ext cx="1847349" cy="1545114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Shape 486"/>
          <p:cNvSpPr/>
          <p:nvPr/>
        </p:nvSpPr>
        <p:spPr>
          <a:xfrm>
            <a:off x="1276114" y="3363403"/>
            <a:ext cx="2277001" cy="1219542"/>
          </a:xfrm>
          <a:prstGeom prst="rect">
            <a:avLst/>
          </a:prstGeom>
          <a:blipFill>
            <a:blip r:embed="rId1"/>
          </a:blip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87" name="Shape 487"/>
          <p:cNvSpPr/>
          <p:nvPr/>
        </p:nvSpPr>
        <p:spPr>
          <a:xfrm>
            <a:off x="1276114" y="3973174"/>
            <a:ext cx="22770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88" name="Shape 488"/>
          <p:cNvSpPr/>
          <p:nvPr/>
        </p:nvSpPr>
        <p:spPr>
          <a:xfrm>
            <a:off x="1874983" y="3392918"/>
            <a:ext cx="326137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b</a:t>
            </a:r>
          </a:p>
        </p:txBody>
      </p:sp>
      <p:sp>
        <p:nvSpPr>
          <p:cNvPr id="489" name="Shape 489"/>
          <p:cNvSpPr/>
          <p:nvPr/>
        </p:nvSpPr>
        <p:spPr>
          <a:xfrm>
            <a:off x="1225314" y="3966865"/>
            <a:ext cx="1574674" cy="561978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/>
          <a:p>
            <a:r>
              <a:t>[[scope]]</a:t>
            </a:r>
          </a:p>
        </p:txBody>
      </p:sp>
      <p:sp>
        <p:nvSpPr>
          <p:cNvPr id="490" name="Shape 490"/>
          <p:cNvSpPr/>
          <p:nvPr/>
        </p:nvSpPr>
        <p:spPr>
          <a:xfrm>
            <a:off x="4298617" y="2554357"/>
            <a:ext cx="2026032" cy="2384315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91" name="Shape 491"/>
          <p:cNvSpPr/>
          <p:nvPr/>
        </p:nvSpPr>
        <p:spPr>
          <a:xfrm>
            <a:off x="4298617" y="316412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92" name="Shape 492"/>
          <p:cNvSpPr/>
          <p:nvPr/>
        </p:nvSpPr>
        <p:spPr>
          <a:xfrm>
            <a:off x="4273217" y="2558911"/>
            <a:ext cx="2076832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scope chain</a:t>
            </a:r>
          </a:p>
        </p:txBody>
      </p:sp>
      <p:sp>
        <p:nvSpPr>
          <p:cNvPr id="493" name="Shape 493"/>
          <p:cNvSpPr/>
          <p:nvPr/>
        </p:nvSpPr>
        <p:spPr>
          <a:xfrm>
            <a:off x="4631068" y="3207367"/>
            <a:ext cx="32613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0</a:t>
            </a:r>
          </a:p>
        </p:txBody>
      </p:sp>
      <p:sp>
        <p:nvSpPr>
          <p:cNvPr id="494" name="Shape 494"/>
          <p:cNvSpPr/>
          <p:nvPr/>
        </p:nvSpPr>
        <p:spPr>
          <a:xfrm flipV="1">
            <a:off x="5311632" y="318196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95" name="Shape 495"/>
          <p:cNvSpPr/>
          <p:nvPr/>
        </p:nvSpPr>
        <p:spPr>
          <a:xfrm flipV="1">
            <a:off x="3105846" y="2848866"/>
            <a:ext cx="1082947" cy="1416736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96" name="Shape 496"/>
          <p:cNvSpPr/>
          <p:nvPr/>
        </p:nvSpPr>
        <p:spPr>
          <a:xfrm flipV="1">
            <a:off x="2761887" y="3992264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97" name="Shape 497"/>
          <p:cNvSpPr/>
          <p:nvPr/>
        </p:nvSpPr>
        <p:spPr>
          <a:xfrm>
            <a:off x="5707574" y="4686199"/>
            <a:ext cx="1" cy="947552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98" name="Shape 498"/>
          <p:cNvSpPr/>
          <p:nvPr/>
        </p:nvSpPr>
        <p:spPr>
          <a:xfrm>
            <a:off x="3750537" y="5834209"/>
            <a:ext cx="4150802" cy="3711765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99" name="Shape 499"/>
          <p:cNvSpPr/>
          <p:nvPr/>
        </p:nvSpPr>
        <p:spPr>
          <a:xfrm>
            <a:off x="3750537" y="6443979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00" name="Shape 500"/>
          <p:cNvSpPr/>
          <p:nvPr/>
        </p:nvSpPr>
        <p:spPr>
          <a:xfrm>
            <a:off x="4583115" y="5838762"/>
            <a:ext cx="2485645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Global Object</a:t>
            </a:r>
          </a:p>
        </p:txBody>
      </p:sp>
      <p:sp>
        <p:nvSpPr>
          <p:cNvPr id="501" name="Shape 501"/>
          <p:cNvSpPr/>
          <p:nvPr/>
        </p:nvSpPr>
        <p:spPr>
          <a:xfrm flipV="1">
            <a:off x="5825937" y="6474519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02" name="Shape 502"/>
          <p:cNvSpPr/>
          <p:nvPr/>
        </p:nvSpPr>
        <p:spPr>
          <a:xfrm>
            <a:off x="3750537" y="7067036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03" name="Shape 503"/>
          <p:cNvSpPr/>
          <p:nvPr/>
        </p:nvSpPr>
        <p:spPr>
          <a:xfrm flipV="1">
            <a:off x="5825938" y="7097574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04" name="Shape 504"/>
          <p:cNvSpPr/>
          <p:nvPr/>
        </p:nvSpPr>
        <p:spPr>
          <a:xfrm>
            <a:off x="3750537" y="7690091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05" name="Shape 505"/>
          <p:cNvSpPr/>
          <p:nvPr/>
        </p:nvSpPr>
        <p:spPr>
          <a:xfrm flipV="1">
            <a:off x="5825938" y="7720630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06" name="Shape 506"/>
          <p:cNvSpPr/>
          <p:nvPr/>
        </p:nvSpPr>
        <p:spPr>
          <a:xfrm>
            <a:off x="3750537" y="8313146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07" name="Shape 507"/>
          <p:cNvSpPr/>
          <p:nvPr/>
        </p:nvSpPr>
        <p:spPr>
          <a:xfrm flipV="1">
            <a:off x="5825938" y="8343685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08" name="Shape 508"/>
          <p:cNvSpPr/>
          <p:nvPr/>
        </p:nvSpPr>
        <p:spPr>
          <a:xfrm>
            <a:off x="3750536" y="8936202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09" name="Shape 509"/>
          <p:cNvSpPr/>
          <p:nvPr/>
        </p:nvSpPr>
        <p:spPr>
          <a:xfrm flipV="1">
            <a:off x="5825937" y="8966742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10" name="Shape 510"/>
          <p:cNvSpPr/>
          <p:nvPr/>
        </p:nvSpPr>
        <p:spPr>
          <a:xfrm>
            <a:off x="4281483" y="6474519"/>
            <a:ext cx="686182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this</a:t>
            </a:r>
          </a:p>
        </p:txBody>
      </p:sp>
      <p:sp>
        <p:nvSpPr>
          <p:cNvPr id="511" name="Shape 511"/>
          <p:cNvSpPr/>
          <p:nvPr/>
        </p:nvSpPr>
        <p:spPr>
          <a:xfrm>
            <a:off x="6034628" y="6461819"/>
            <a:ext cx="144399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512" name="Shape 512"/>
          <p:cNvSpPr/>
          <p:nvPr/>
        </p:nvSpPr>
        <p:spPr>
          <a:xfrm>
            <a:off x="4015328" y="7097574"/>
            <a:ext cx="1443991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513" name="Shape 513"/>
          <p:cNvSpPr/>
          <p:nvPr/>
        </p:nvSpPr>
        <p:spPr>
          <a:xfrm>
            <a:off x="6085301" y="7069605"/>
            <a:ext cx="1342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(object)</a:t>
            </a:r>
          </a:p>
        </p:txBody>
      </p:sp>
      <p:sp>
        <p:nvSpPr>
          <p:cNvPr id="514" name="Shape 514"/>
          <p:cNvSpPr/>
          <p:nvPr/>
        </p:nvSpPr>
        <p:spPr>
          <a:xfrm>
            <a:off x="3854356" y="7692661"/>
            <a:ext cx="1765936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document</a:t>
            </a:r>
          </a:p>
        </p:txBody>
      </p:sp>
      <p:sp>
        <p:nvSpPr>
          <p:cNvPr id="515" name="Shape 515"/>
          <p:cNvSpPr/>
          <p:nvPr/>
        </p:nvSpPr>
        <p:spPr>
          <a:xfrm>
            <a:off x="6085301" y="7715565"/>
            <a:ext cx="1342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(object)</a:t>
            </a:r>
          </a:p>
        </p:txBody>
      </p:sp>
      <p:sp>
        <p:nvSpPr>
          <p:cNvPr id="516" name="Shape 516"/>
          <p:cNvSpPr/>
          <p:nvPr/>
        </p:nvSpPr>
        <p:spPr>
          <a:xfrm>
            <a:off x="4584923" y="8343685"/>
            <a:ext cx="30480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a</a:t>
            </a:r>
          </a:p>
        </p:txBody>
      </p:sp>
      <p:sp>
        <p:nvSpPr>
          <p:cNvPr id="517" name="Shape 517"/>
          <p:cNvSpPr/>
          <p:nvPr/>
        </p:nvSpPr>
        <p:spPr>
          <a:xfrm>
            <a:off x="5979256" y="8313146"/>
            <a:ext cx="168173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(function)</a:t>
            </a:r>
          </a:p>
        </p:txBody>
      </p:sp>
      <p:sp>
        <p:nvSpPr>
          <p:cNvPr id="518" name="Shape 518"/>
          <p:cNvSpPr/>
          <p:nvPr/>
        </p:nvSpPr>
        <p:spPr>
          <a:xfrm>
            <a:off x="4320128" y="8940388"/>
            <a:ext cx="834391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glob</a:t>
            </a:r>
          </a:p>
        </p:txBody>
      </p:sp>
      <p:sp>
        <p:nvSpPr>
          <p:cNvPr id="519" name="Shape 519"/>
          <p:cNvSpPr/>
          <p:nvPr/>
        </p:nvSpPr>
        <p:spPr>
          <a:xfrm>
            <a:off x="6381719" y="8990525"/>
            <a:ext cx="749809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</a:t>
            </a:r>
          </a:p>
        </p:txBody>
      </p:sp>
      <p:sp>
        <p:nvSpPr>
          <p:cNvPr id="520" name="Shape 520"/>
          <p:cNvSpPr/>
          <p:nvPr/>
        </p:nvSpPr>
        <p:spPr>
          <a:xfrm>
            <a:off x="891032" y="251972"/>
            <a:ext cx="5279137" cy="6350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b函数被执行时，发生如下过程</a:t>
            </a:r>
          </a:p>
        </p:txBody>
      </p:sp>
      <p:sp>
        <p:nvSpPr>
          <p:cNvPr id="521" name="Shape 521"/>
          <p:cNvSpPr/>
          <p:nvPr/>
        </p:nvSpPr>
        <p:spPr>
          <a:xfrm>
            <a:off x="4298617" y="375671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22" name="Shape 522"/>
          <p:cNvSpPr/>
          <p:nvPr/>
        </p:nvSpPr>
        <p:spPr>
          <a:xfrm flipV="1">
            <a:off x="5311632" y="3774557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23" name="Shape 523"/>
          <p:cNvSpPr/>
          <p:nvPr/>
        </p:nvSpPr>
        <p:spPr>
          <a:xfrm>
            <a:off x="4631068" y="3730285"/>
            <a:ext cx="32613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1</a:t>
            </a:r>
          </a:p>
        </p:txBody>
      </p:sp>
      <p:sp>
        <p:nvSpPr>
          <p:cNvPr id="524" name="Shape 524"/>
          <p:cNvSpPr/>
          <p:nvPr/>
        </p:nvSpPr>
        <p:spPr>
          <a:xfrm>
            <a:off x="8408965" y="3558527"/>
            <a:ext cx="4150801" cy="3114109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25" name="Shape 525"/>
          <p:cNvSpPr/>
          <p:nvPr/>
        </p:nvSpPr>
        <p:spPr>
          <a:xfrm>
            <a:off x="8408965" y="4168298"/>
            <a:ext cx="41508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26" name="Shape 526"/>
          <p:cNvSpPr/>
          <p:nvPr/>
        </p:nvSpPr>
        <p:spPr>
          <a:xfrm>
            <a:off x="8953317" y="3563081"/>
            <a:ext cx="3062098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Activation Object</a:t>
            </a:r>
          </a:p>
        </p:txBody>
      </p:sp>
      <p:sp>
        <p:nvSpPr>
          <p:cNvPr id="527" name="Shape 527"/>
          <p:cNvSpPr/>
          <p:nvPr/>
        </p:nvSpPr>
        <p:spPr>
          <a:xfrm flipV="1">
            <a:off x="10484365" y="419883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28" name="Shape 528"/>
          <p:cNvSpPr/>
          <p:nvPr/>
        </p:nvSpPr>
        <p:spPr>
          <a:xfrm>
            <a:off x="8408965" y="4791354"/>
            <a:ext cx="41508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29" name="Shape 529"/>
          <p:cNvSpPr/>
          <p:nvPr/>
        </p:nvSpPr>
        <p:spPr>
          <a:xfrm flipV="1">
            <a:off x="10484365" y="4821893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30" name="Shape 530"/>
          <p:cNvSpPr/>
          <p:nvPr/>
        </p:nvSpPr>
        <p:spPr>
          <a:xfrm>
            <a:off x="8408965" y="5414409"/>
            <a:ext cx="41508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31" name="Shape 531"/>
          <p:cNvSpPr/>
          <p:nvPr/>
        </p:nvSpPr>
        <p:spPr>
          <a:xfrm flipV="1">
            <a:off x="10484365" y="5444949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32" name="Shape 532"/>
          <p:cNvSpPr/>
          <p:nvPr/>
        </p:nvSpPr>
        <p:spPr>
          <a:xfrm>
            <a:off x="8408965" y="6037465"/>
            <a:ext cx="41508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33" name="Shape 533"/>
          <p:cNvSpPr/>
          <p:nvPr/>
        </p:nvSpPr>
        <p:spPr>
          <a:xfrm flipV="1">
            <a:off x="10484365" y="6068004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34" name="Shape 534"/>
          <p:cNvSpPr/>
          <p:nvPr/>
        </p:nvSpPr>
        <p:spPr>
          <a:xfrm>
            <a:off x="8939911" y="4198837"/>
            <a:ext cx="686182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this</a:t>
            </a:r>
          </a:p>
        </p:txBody>
      </p:sp>
      <p:sp>
        <p:nvSpPr>
          <p:cNvPr id="535" name="Shape 535"/>
          <p:cNvSpPr/>
          <p:nvPr/>
        </p:nvSpPr>
        <p:spPr>
          <a:xfrm>
            <a:off x="10693056" y="4186137"/>
            <a:ext cx="144399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536" name="Shape 536"/>
          <p:cNvSpPr/>
          <p:nvPr/>
        </p:nvSpPr>
        <p:spPr>
          <a:xfrm>
            <a:off x="8491828" y="4821893"/>
            <a:ext cx="1807846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arguments</a:t>
            </a:r>
          </a:p>
        </p:txBody>
      </p:sp>
      <p:sp>
        <p:nvSpPr>
          <p:cNvPr id="537" name="Shape 537"/>
          <p:cNvSpPr/>
          <p:nvPr/>
        </p:nvSpPr>
        <p:spPr>
          <a:xfrm>
            <a:off x="11231028" y="4793923"/>
            <a:ext cx="36804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[]</a:t>
            </a:r>
          </a:p>
        </p:txBody>
      </p:sp>
      <p:sp>
        <p:nvSpPr>
          <p:cNvPr id="538" name="Shape 538"/>
          <p:cNvSpPr/>
          <p:nvPr/>
        </p:nvSpPr>
        <p:spPr>
          <a:xfrm>
            <a:off x="9243351" y="5416979"/>
            <a:ext cx="30480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a</a:t>
            </a:r>
          </a:p>
        </p:txBody>
      </p:sp>
      <p:sp>
        <p:nvSpPr>
          <p:cNvPr id="539" name="Shape 539"/>
          <p:cNvSpPr/>
          <p:nvPr/>
        </p:nvSpPr>
        <p:spPr>
          <a:xfrm>
            <a:off x="11040147" y="5439883"/>
            <a:ext cx="749809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123</a:t>
            </a:r>
          </a:p>
        </p:txBody>
      </p:sp>
      <p:sp>
        <p:nvSpPr>
          <p:cNvPr id="540" name="Shape 540"/>
          <p:cNvSpPr/>
          <p:nvPr/>
        </p:nvSpPr>
        <p:spPr>
          <a:xfrm>
            <a:off x="9232683" y="6068004"/>
            <a:ext cx="32613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b</a:t>
            </a:r>
          </a:p>
        </p:txBody>
      </p:sp>
      <p:sp>
        <p:nvSpPr>
          <p:cNvPr id="541" name="Shape 541"/>
          <p:cNvSpPr/>
          <p:nvPr/>
        </p:nvSpPr>
        <p:spPr>
          <a:xfrm>
            <a:off x="10637684" y="6037464"/>
            <a:ext cx="1681735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(function)</a:t>
            </a:r>
          </a:p>
        </p:txBody>
      </p:sp>
      <p:sp>
        <p:nvSpPr>
          <p:cNvPr id="542" name="Shape 542"/>
          <p:cNvSpPr/>
          <p:nvPr/>
        </p:nvSpPr>
        <p:spPr>
          <a:xfrm flipV="1">
            <a:off x="5721451" y="3708560"/>
            <a:ext cx="2505772" cy="347299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43" name="Shape 543"/>
          <p:cNvSpPr/>
          <p:nvPr/>
        </p:nvSpPr>
        <p:spPr>
          <a:xfrm>
            <a:off x="4292964" y="4349309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44" name="Shape 544"/>
          <p:cNvSpPr/>
          <p:nvPr/>
        </p:nvSpPr>
        <p:spPr>
          <a:xfrm flipV="1">
            <a:off x="5305980" y="4367148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45" name="Shape 545"/>
          <p:cNvSpPr/>
          <p:nvPr/>
        </p:nvSpPr>
        <p:spPr>
          <a:xfrm>
            <a:off x="4631240" y="4349309"/>
            <a:ext cx="32613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2</a:t>
            </a:r>
          </a:p>
        </p:txBody>
      </p:sp>
      <p:sp>
        <p:nvSpPr>
          <p:cNvPr id="546" name="Shape 546"/>
          <p:cNvSpPr/>
          <p:nvPr/>
        </p:nvSpPr>
        <p:spPr>
          <a:xfrm>
            <a:off x="8391800" y="292945"/>
            <a:ext cx="4150802" cy="3114109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47" name="Shape 547"/>
          <p:cNvSpPr/>
          <p:nvPr/>
        </p:nvSpPr>
        <p:spPr>
          <a:xfrm>
            <a:off x="8391800" y="902716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48" name="Shape 548"/>
          <p:cNvSpPr/>
          <p:nvPr/>
        </p:nvSpPr>
        <p:spPr>
          <a:xfrm>
            <a:off x="8936152" y="297499"/>
            <a:ext cx="3062098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Activation Object</a:t>
            </a:r>
          </a:p>
        </p:txBody>
      </p:sp>
      <p:sp>
        <p:nvSpPr>
          <p:cNvPr id="549" name="Shape 549"/>
          <p:cNvSpPr/>
          <p:nvPr/>
        </p:nvSpPr>
        <p:spPr>
          <a:xfrm flipV="1">
            <a:off x="10467201" y="933255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50" name="Shape 550"/>
          <p:cNvSpPr/>
          <p:nvPr/>
        </p:nvSpPr>
        <p:spPr>
          <a:xfrm>
            <a:off x="8391800" y="1525772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51" name="Shape 551"/>
          <p:cNvSpPr/>
          <p:nvPr/>
        </p:nvSpPr>
        <p:spPr>
          <a:xfrm flipV="1">
            <a:off x="10467201" y="1556311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52" name="Shape 552"/>
          <p:cNvSpPr/>
          <p:nvPr/>
        </p:nvSpPr>
        <p:spPr>
          <a:xfrm>
            <a:off x="8391800" y="2148827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53" name="Shape 553"/>
          <p:cNvSpPr/>
          <p:nvPr/>
        </p:nvSpPr>
        <p:spPr>
          <a:xfrm flipV="1">
            <a:off x="10467201" y="2179366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54" name="Shape 554"/>
          <p:cNvSpPr/>
          <p:nvPr/>
        </p:nvSpPr>
        <p:spPr>
          <a:xfrm>
            <a:off x="8391800" y="2771883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55" name="Shape 555"/>
          <p:cNvSpPr/>
          <p:nvPr/>
        </p:nvSpPr>
        <p:spPr>
          <a:xfrm flipV="1">
            <a:off x="10467201" y="2802421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56" name="Shape 556"/>
          <p:cNvSpPr/>
          <p:nvPr/>
        </p:nvSpPr>
        <p:spPr>
          <a:xfrm>
            <a:off x="8922747" y="933255"/>
            <a:ext cx="686182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this</a:t>
            </a:r>
          </a:p>
        </p:txBody>
      </p:sp>
      <p:sp>
        <p:nvSpPr>
          <p:cNvPr id="557" name="Shape 557"/>
          <p:cNvSpPr/>
          <p:nvPr/>
        </p:nvSpPr>
        <p:spPr>
          <a:xfrm>
            <a:off x="10675892" y="920555"/>
            <a:ext cx="144399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558" name="Shape 558"/>
          <p:cNvSpPr/>
          <p:nvPr/>
        </p:nvSpPr>
        <p:spPr>
          <a:xfrm>
            <a:off x="8474664" y="1556311"/>
            <a:ext cx="1807846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arguments</a:t>
            </a:r>
          </a:p>
        </p:txBody>
      </p:sp>
      <p:sp>
        <p:nvSpPr>
          <p:cNvPr id="559" name="Shape 559"/>
          <p:cNvSpPr/>
          <p:nvPr/>
        </p:nvSpPr>
        <p:spPr>
          <a:xfrm>
            <a:off x="11213864" y="1528341"/>
            <a:ext cx="36804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[]</a:t>
            </a:r>
          </a:p>
        </p:txBody>
      </p:sp>
      <p:sp>
        <p:nvSpPr>
          <p:cNvPr id="560" name="Shape 560"/>
          <p:cNvSpPr/>
          <p:nvPr/>
        </p:nvSpPr>
        <p:spPr>
          <a:xfrm>
            <a:off x="9215519" y="2151397"/>
            <a:ext cx="32613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b</a:t>
            </a:r>
          </a:p>
        </p:txBody>
      </p:sp>
      <p:sp>
        <p:nvSpPr>
          <p:cNvPr id="561" name="Shape 561"/>
          <p:cNvSpPr/>
          <p:nvPr/>
        </p:nvSpPr>
        <p:spPr>
          <a:xfrm>
            <a:off x="11022983" y="2174301"/>
            <a:ext cx="749809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234</a:t>
            </a:r>
          </a:p>
        </p:txBody>
      </p:sp>
      <p:sp>
        <p:nvSpPr>
          <p:cNvPr id="562" name="Shape 562"/>
          <p:cNvSpPr/>
          <p:nvPr/>
        </p:nvSpPr>
        <p:spPr>
          <a:xfrm flipV="1">
            <a:off x="5742857" y="442978"/>
            <a:ext cx="2467202" cy="3123704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Shape 56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闭包</a:t>
            </a:r>
          </a:p>
        </p:txBody>
      </p:sp>
      <p:sp>
        <p:nvSpPr>
          <p:cNvPr id="565" name="Shape 56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1"/>
              </a:buBlip>
            </a:lvl1pPr>
          </a:lstStyle>
          <a:p>
            <a:pPr>
              <a:defRPr>
                <a:effectLst/>
              </a:defRPr>
            </a:pPr>
            <a:r>
              <a:t>当内部函数被保存到外部时，将会生成闭包。闭包会导致原有作用域链不释放，造成内存泄露。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7" name="pasted-image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6557" y="0"/>
            <a:ext cx="12671686" cy="975360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Shape 569"/>
          <p:cNvSpPr/>
          <p:nvPr/>
        </p:nvSpPr>
        <p:spPr>
          <a:xfrm>
            <a:off x="1314214" y="2131503"/>
            <a:ext cx="2277001" cy="1219542"/>
          </a:xfrm>
          <a:prstGeom prst="rect">
            <a:avLst/>
          </a:prstGeom>
          <a:blipFill>
            <a:blip r:embed="rId1"/>
          </a:blip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70" name="Shape 570"/>
          <p:cNvSpPr/>
          <p:nvPr/>
        </p:nvSpPr>
        <p:spPr>
          <a:xfrm>
            <a:off x="1314214" y="2741274"/>
            <a:ext cx="22770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71" name="Shape 571"/>
          <p:cNvSpPr/>
          <p:nvPr/>
        </p:nvSpPr>
        <p:spPr>
          <a:xfrm>
            <a:off x="1923751" y="2161018"/>
            <a:ext cx="304801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a</a:t>
            </a:r>
          </a:p>
        </p:txBody>
      </p:sp>
      <p:sp>
        <p:nvSpPr>
          <p:cNvPr id="572" name="Shape 572"/>
          <p:cNvSpPr/>
          <p:nvPr/>
        </p:nvSpPr>
        <p:spPr>
          <a:xfrm>
            <a:off x="1263414" y="2734965"/>
            <a:ext cx="1574674" cy="561978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/>
          <a:p>
            <a:r>
              <a:t>[[scope]]</a:t>
            </a:r>
          </a:p>
        </p:txBody>
      </p:sp>
      <p:sp>
        <p:nvSpPr>
          <p:cNvPr id="573" name="Shape 573"/>
          <p:cNvSpPr/>
          <p:nvPr/>
        </p:nvSpPr>
        <p:spPr>
          <a:xfrm>
            <a:off x="4336717" y="1322457"/>
            <a:ext cx="2026032" cy="1817198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74" name="Shape 574"/>
          <p:cNvSpPr/>
          <p:nvPr/>
        </p:nvSpPr>
        <p:spPr>
          <a:xfrm>
            <a:off x="4336717" y="193222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75" name="Shape 575"/>
          <p:cNvSpPr/>
          <p:nvPr/>
        </p:nvSpPr>
        <p:spPr>
          <a:xfrm>
            <a:off x="4311317" y="1327011"/>
            <a:ext cx="2076832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scope chain</a:t>
            </a:r>
          </a:p>
        </p:txBody>
      </p:sp>
      <p:sp>
        <p:nvSpPr>
          <p:cNvPr id="576" name="Shape 576"/>
          <p:cNvSpPr/>
          <p:nvPr/>
        </p:nvSpPr>
        <p:spPr>
          <a:xfrm>
            <a:off x="4669168" y="1975467"/>
            <a:ext cx="32613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0</a:t>
            </a:r>
          </a:p>
        </p:txBody>
      </p:sp>
      <p:sp>
        <p:nvSpPr>
          <p:cNvPr id="577" name="Shape 577"/>
          <p:cNvSpPr/>
          <p:nvPr/>
        </p:nvSpPr>
        <p:spPr>
          <a:xfrm flipV="1">
            <a:off x="5349732" y="195006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78" name="Shape 578"/>
          <p:cNvSpPr/>
          <p:nvPr/>
        </p:nvSpPr>
        <p:spPr>
          <a:xfrm flipV="1">
            <a:off x="3143946" y="1616966"/>
            <a:ext cx="1082947" cy="1416736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79" name="Shape 579"/>
          <p:cNvSpPr/>
          <p:nvPr/>
        </p:nvSpPr>
        <p:spPr>
          <a:xfrm flipV="1">
            <a:off x="2799987" y="2760364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80" name="Shape 580"/>
          <p:cNvSpPr/>
          <p:nvPr/>
        </p:nvSpPr>
        <p:spPr>
          <a:xfrm>
            <a:off x="5891260" y="2865466"/>
            <a:ext cx="1720478" cy="1720478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81" name="Shape 581"/>
          <p:cNvSpPr/>
          <p:nvPr/>
        </p:nvSpPr>
        <p:spPr>
          <a:xfrm>
            <a:off x="7831884" y="4256157"/>
            <a:ext cx="4150802" cy="4278882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82" name="Shape 582"/>
          <p:cNvSpPr/>
          <p:nvPr/>
        </p:nvSpPr>
        <p:spPr>
          <a:xfrm>
            <a:off x="7831884" y="4865928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83" name="Shape 583"/>
          <p:cNvSpPr/>
          <p:nvPr/>
        </p:nvSpPr>
        <p:spPr>
          <a:xfrm>
            <a:off x="8664463" y="4260711"/>
            <a:ext cx="2485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Global Object</a:t>
            </a:r>
          </a:p>
        </p:txBody>
      </p:sp>
      <p:sp>
        <p:nvSpPr>
          <p:cNvPr id="584" name="Shape 584"/>
          <p:cNvSpPr/>
          <p:nvPr/>
        </p:nvSpPr>
        <p:spPr>
          <a:xfrm flipV="1">
            <a:off x="9907284" y="489646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85" name="Shape 585"/>
          <p:cNvSpPr/>
          <p:nvPr/>
        </p:nvSpPr>
        <p:spPr>
          <a:xfrm>
            <a:off x="7831884" y="5488984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86" name="Shape 586"/>
          <p:cNvSpPr/>
          <p:nvPr/>
        </p:nvSpPr>
        <p:spPr>
          <a:xfrm flipV="1">
            <a:off x="9907285" y="5519523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87" name="Shape 587"/>
          <p:cNvSpPr/>
          <p:nvPr/>
        </p:nvSpPr>
        <p:spPr>
          <a:xfrm>
            <a:off x="7831884" y="6112039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88" name="Shape 588"/>
          <p:cNvSpPr/>
          <p:nvPr/>
        </p:nvSpPr>
        <p:spPr>
          <a:xfrm flipV="1">
            <a:off x="9907285" y="6142578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89" name="Shape 589"/>
          <p:cNvSpPr/>
          <p:nvPr/>
        </p:nvSpPr>
        <p:spPr>
          <a:xfrm>
            <a:off x="7831884" y="6735095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90" name="Shape 590"/>
          <p:cNvSpPr/>
          <p:nvPr/>
        </p:nvSpPr>
        <p:spPr>
          <a:xfrm flipV="1">
            <a:off x="9907285" y="6765633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91" name="Shape 591"/>
          <p:cNvSpPr/>
          <p:nvPr/>
        </p:nvSpPr>
        <p:spPr>
          <a:xfrm>
            <a:off x="7831883" y="7358150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92" name="Shape 592"/>
          <p:cNvSpPr/>
          <p:nvPr/>
        </p:nvSpPr>
        <p:spPr>
          <a:xfrm flipV="1">
            <a:off x="9907284" y="7388690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93" name="Shape 593"/>
          <p:cNvSpPr/>
          <p:nvPr/>
        </p:nvSpPr>
        <p:spPr>
          <a:xfrm>
            <a:off x="8362830" y="4896467"/>
            <a:ext cx="686182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this</a:t>
            </a:r>
          </a:p>
        </p:txBody>
      </p:sp>
      <p:sp>
        <p:nvSpPr>
          <p:cNvPr id="594" name="Shape 594"/>
          <p:cNvSpPr/>
          <p:nvPr/>
        </p:nvSpPr>
        <p:spPr>
          <a:xfrm>
            <a:off x="10115976" y="4883767"/>
            <a:ext cx="144399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595" name="Shape 595"/>
          <p:cNvSpPr/>
          <p:nvPr/>
        </p:nvSpPr>
        <p:spPr>
          <a:xfrm>
            <a:off x="8096676" y="5519523"/>
            <a:ext cx="144399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596" name="Shape 596"/>
          <p:cNvSpPr/>
          <p:nvPr/>
        </p:nvSpPr>
        <p:spPr>
          <a:xfrm>
            <a:off x="10166649" y="5491553"/>
            <a:ext cx="1342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(object)</a:t>
            </a:r>
          </a:p>
        </p:txBody>
      </p:sp>
      <p:sp>
        <p:nvSpPr>
          <p:cNvPr id="597" name="Shape 597"/>
          <p:cNvSpPr/>
          <p:nvPr/>
        </p:nvSpPr>
        <p:spPr>
          <a:xfrm>
            <a:off x="7935703" y="6114609"/>
            <a:ext cx="1765936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document</a:t>
            </a:r>
          </a:p>
        </p:txBody>
      </p:sp>
      <p:sp>
        <p:nvSpPr>
          <p:cNvPr id="598" name="Shape 598"/>
          <p:cNvSpPr/>
          <p:nvPr/>
        </p:nvSpPr>
        <p:spPr>
          <a:xfrm>
            <a:off x="10166649" y="6137513"/>
            <a:ext cx="1342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(object)</a:t>
            </a:r>
          </a:p>
        </p:txBody>
      </p:sp>
      <p:sp>
        <p:nvSpPr>
          <p:cNvPr id="599" name="Shape 599"/>
          <p:cNvSpPr/>
          <p:nvPr/>
        </p:nvSpPr>
        <p:spPr>
          <a:xfrm>
            <a:off x="8666271" y="6765633"/>
            <a:ext cx="304801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a</a:t>
            </a:r>
          </a:p>
        </p:txBody>
      </p:sp>
      <p:sp>
        <p:nvSpPr>
          <p:cNvPr id="600" name="Shape 600"/>
          <p:cNvSpPr/>
          <p:nvPr/>
        </p:nvSpPr>
        <p:spPr>
          <a:xfrm>
            <a:off x="10060603" y="6735094"/>
            <a:ext cx="1681735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(function)</a:t>
            </a:r>
          </a:p>
        </p:txBody>
      </p:sp>
      <p:sp>
        <p:nvSpPr>
          <p:cNvPr id="601" name="Shape 601"/>
          <p:cNvSpPr/>
          <p:nvPr/>
        </p:nvSpPr>
        <p:spPr>
          <a:xfrm>
            <a:off x="8401476" y="7362337"/>
            <a:ext cx="83439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glob</a:t>
            </a:r>
          </a:p>
        </p:txBody>
      </p:sp>
      <p:sp>
        <p:nvSpPr>
          <p:cNvPr id="602" name="Shape 602"/>
          <p:cNvSpPr/>
          <p:nvPr/>
        </p:nvSpPr>
        <p:spPr>
          <a:xfrm>
            <a:off x="10463067" y="7412473"/>
            <a:ext cx="749809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</a:t>
            </a:r>
          </a:p>
        </p:txBody>
      </p:sp>
      <p:sp>
        <p:nvSpPr>
          <p:cNvPr id="603" name="Shape 603"/>
          <p:cNvSpPr/>
          <p:nvPr/>
        </p:nvSpPr>
        <p:spPr>
          <a:xfrm>
            <a:off x="4336717" y="252481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04" name="Shape 604"/>
          <p:cNvSpPr/>
          <p:nvPr/>
        </p:nvSpPr>
        <p:spPr>
          <a:xfrm flipV="1">
            <a:off x="5349732" y="2542657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05" name="Shape 605"/>
          <p:cNvSpPr/>
          <p:nvPr/>
        </p:nvSpPr>
        <p:spPr>
          <a:xfrm>
            <a:off x="4669168" y="2498385"/>
            <a:ext cx="32613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1</a:t>
            </a:r>
          </a:p>
        </p:txBody>
      </p:sp>
      <p:sp>
        <p:nvSpPr>
          <p:cNvPr id="606" name="Shape 606"/>
          <p:cNvSpPr/>
          <p:nvPr/>
        </p:nvSpPr>
        <p:spPr>
          <a:xfrm>
            <a:off x="7831884" y="375173"/>
            <a:ext cx="4150802" cy="3114110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07" name="Shape 607"/>
          <p:cNvSpPr/>
          <p:nvPr/>
        </p:nvSpPr>
        <p:spPr>
          <a:xfrm>
            <a:off x="7831884" y="984944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08" name="Shape 608"/>
          <p:cNvSpPr/>
          <p:nvPr/>
        </p:nvSpPr>
        <p:spPr>
          <a:xfrm>
            <a:off x="8376236" y="379727"/>
            <a:ext cx="3062098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Activation Object</a:t>
            </a:r>
          </a:p>
        </p:txBody>
      </p:sp>
      <p:sp>
        <p:nvSpPr>
          <p:cNvPr id="609" name="Shape 609"/>
          <p:cNvSpPr/>
          <p:nvPr/>
        </p:nvSpPr>
        <p:spPr>
          <a:xfrm flipV="1">
            <a:off x="9907284" y="1015483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10" name="Shape 610"/>
          <p:cNvSpPr/>
          <p:nvPr/>
        </p:nvSpPr>
        <p:spPr>
          <a:xfrm>
            <a:off x="7831884" y="1608000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11" name="Shape 611"/>
          <p:cNvSpPr/>
          <p:nvPr/>
        </p:nvSpPr>
        <p:spPr>
          <a:xfrm flipV="1">
            <a:off x="9907285" y="1638539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12" name="Shape 612"/>
          <p:cNvSpPr/>
          <p:nvPr/>
        </p:nvSpPr>
        <p:spPr>
          <a:xfrm>
            <a:off x="7831884" y="2231055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13" name="Shape 613"/>
          <p:cNvSpPr/>
          <p:nvPr/>
        </p:nvSpPr>
        <p:spPr>
          <a:xfrm flipV="1">
            <a:off x="9907285" y="2261595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14" name="Shape 614"/>
          <p:cNvSpPr/>
          <p:nvPr/>
        </p:nvSpPr>
        <p:spPr>
          <a:xfrm>
            <a:off x="7831884" y="2854111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15" name="Shape 615"/>
          <p:cNvSpPr/>
          <p:nvPr/>
        </p:nvSpPr>
        <p:spPr>
          <a:xfrm flipV="1">
            <a:off x="9907285" y="2884650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16" name="Shape 616"/>
          <p:cNvSpPr/>
          <p:nvPr/>
        </p:nvSpPr>
        <p:spPr>
          <a:xfrm>
            <a:off x="8439030" y="1015483"/>
            <a:ext cx="686182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this</a:t>
            </a:r>
          </a:p>
        </p:txBody>
      </p:sp>
      <p:sp>
        <p:nvSpPr>
          <p:cNvPr id="617" name="Shape 617"/>
          <p:cNvSpPr/>
          <p:nvPr/>
        </p:nvSpPr>
        <p:spPr>
          <a:xfrm>
            <a:off x="10115976" y="1002783"/>
            <a:ext cx="1443991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618" name="Shape 618"/>
          <p:cNvSpPr/>
          <p:nvPr/>
        </p:nvSpPr>
        <p:spPr>
          <a:xfrm>
            <a:off x="7914748" y="1638539"/>
            <a:ext cx="1807846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arguments</a:t>
            </a:r>
          </a:p>
        </p:txBody>
      </p:sp>
      <p:sp>
        <p:nvSpPr>
          <p:cNvPr id="619" name="Shape 619"/>
          <p:cNvSpPr/>
          <p:nvPr/>
        </p:nvSpPr>
        <p:spPr>
          <a:xfrm>
            <a:off x="10653948" y="1610569"/>
            <a:ext cx="368047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[]</a:t>
            </a:r>
          </a:p>
        </p:txBody>
      </p:sp>
      <p:sp>
        <p:nvSpPr>
          <p:cNvPr id="620" name="Shape 620"/>
          <p:cNvSpPr/>
          <p:nvPr/>
        </p:nvSpPr>
        <p:spPr>
          <a:xfrm>
            <a:off x="8475771" y="2233625"/>
            <a:ext cx="68580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aaa</a:t>
            </a:r>
          </a:p>
        </p:txBody>
      </p:sp>
      <p:sp>
        <p:nvSpPr>
          <p:cNvPr id="621" name="Shape 621"/>
          <p:cNvSpPr/>
          <p:nvPr/>
        </p:nvSpPr>
        <p:spPr>
          <a:xfrm>
            <a:off x="10463067" y="2256529"/>
            <a:ext cx="749809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123</a:t>
            </a:r>
          </a:p>
        </p:txBody>
      </p:sp>
      <p:sp>
        <p:nvSpPr>
          <p:cNvPr id="622" name="Shape 622"/>
          <p:cNvSpPr/>
          <p:nvPr/>
        </p:nvSpPr>
        <p:spPr>
          <a:xfrm>
            <a:off x="8655603" y="2884650"/>
            <a:ext cx="32613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b</a:t>
            </a:r>
          </a:p>
        </p:txBody>
      </p:sp>
      <p:sp>
        <p:nvSpPr>
          <p:cNvPr id="623" name="Shape 623"/>
          <p:cNvSpPr/>
          <p:nvPr/>
        </p:nvSpPr>
        <p:spPr>
          <a:xfrm>
            <a:off x="10060603" y="2854111"/>
            <a:ext cx="168173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(function)</a:t>
            </a:r>
          </a:p>
        </p:txBody>
      </p:sp>
      <p:sp>
        <p:nvSpPr>
          <p:cNvPr id="624" name="Shape 624"/>
          <p:cNvSpPr/>
          <p:nvPr/>
        </p:nvSpPr>
        <p:spPr>
          <a:xfrm>
            <a:off x="7831884" y="7922697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25" name="Shape 625"/>
          <p:cNvSpPr/>
          <p:nvPr/>
        </p:nvSpPr>
        <p:spPr>
          <a:xfrm flipV="1">
            <a:off x="9907285" y="7953236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26" name="Shape 626"/>
          <p:cNvSpPr/>
          <p:nvPr/>
        </p:nvSpPr>
        <p:spPr>
          <a:xfrm>
            <a:off x="8295748" y="7926883"/>
            <a:ext cx="1045846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demo</a:t>
            </a:r>
          </a:p>
        </p:txBody>
      </p:sp>
      <p:sp>
        <p:nvSpPr>
          <p:cNvPr id="627" name="Shape 627"/>
          <p:cNvSpPr/>
          <p:nvPr/>
        </p:nvSpPr>
        <p:spPr>
          <a:xfrm>
            <a:off x="10070259" y="7905263"/>
            <a:ext cx="168173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(function)</a:t>
            </a:r>
          </a:p>
        </p:txBody>
      </p:sp>
      <p:sp>
        <p:nvSpPr>
          <p:cNvPr id="628" name="Shape 628"/>
          <p:cNvSpPr/>
          <p:nvPr/>
        </p:nvSpPr>
        <p:spPr>
          <a:xfrm>
            <a:off x="1356741" y="5776403"/>
            <a:ext cx="2277001" cy="1219542"/>
          </a:xfrm>
          <a:prstGeom prst="rect">
            <a:avLst/>
          </a:prstGeom>
          <a:blipFill>
            <a:blip r:embed="rId1"/>
          </a:blip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29" name="Shape 629"/>
          <p:cNvSpPr/>
          <p:nvPr/>
        </p:nvSpPr>
        <p:spPr>
          <a:xfrm>
            <a:off x="1356741" y="6386174"/>
            <a:ext cx="22770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30" name="Shape 630"/>
          <p:cNvSpPr/>
          <p:nvPr/>
        </p:nvSpPr>
        <p:spPr>
          <a:xfrm>
            <a:off x="1659255" y="5805918"/>
            <a:ext cx="1045846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demo</a:t>
            </a:r>
          </a:p>
        </p:txBody>
      </p:sp>
      <p:sp>
        <p:nvSpPr>
          <p:cNvPr id="631" name="Shape 631"/>
          <p:cNvSpPr/>
          <p:nvPr/>
        </p:nvSpPr>
        <p:spPr>
          <a:xfrm>
            <a:off x="1305941" y="6379865"/>
            <a:ext cx="1574674" cy="561978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/>
          <a:p>
            <a:r>
              <a:t>[[scope]]</a:t>
            </a:r>
          </a:p>
        </p:txBody>
      </p:sp>
      <p:sp>
        <p:nvSpPr>
          <p:cNvPr id="632" name="Shape 632"/>
          <p:cNvSpPr/>
          <p:nvPr/>
        </p:nvSpPr>
        <p:spPr>
          <a:xfrm>
            <a:off x="4379244" y="4967357"/>
            <a:ext cx="2026032" cy="1817198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33" name="Shape 633"/>
          <p:cNvSpPr/>
          <p:nvPr/>
        </p:nvSpPr>
        <p:spPr>
          <a:xfrm>
            <a:off x="4379244" y="557712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34" name="Shape 634"/>
          <p:cNvSpPr/>
          <p:nvPr/>
        </p:nvSpPr>
        <p:spPr>
          <a:xfrm>
            <a:off x="4353844" y="4971911"/>
            <a:ext cx="2076832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scope chain</a:t>
            </a:r>
          </a:p>
        </p:txBody>
      </p:sp>
      <p:sp>
        <p:nvSpPr>
          <p:cNvPr id="635" name="Shape 635"/>
          <p:cNvSpPr/>
          <p:nvPr/>
        </p:nvSpPr>
        <p:spPr>
          <a:xfrm>
            <a:off x="4711695" y="5620367"/>
            <a:ext cx="32613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0</a:t>
            </a:r>
          </a:p>
        </p:txBody>
      </p:sp>
      <p:sp>
        <p:nvSpPr>
          <p:cNvPr id="636" name="Shape 636"/>
          <p:cNvSpPr/>
          <p:nvPr/>
        </p:nvSpPr>
        <p:spPr>
          <a:xfrm flipV="1">
            <a:off x="5392260" y="559496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37" name="Shape 637"/>
          <p:cNvSpPr/>
          <p:nvPr/>
        </p:nvSpPr>
        <p:spPr>
          <a:xfrm flipV="1">
            <a:off x="3186474" y="5261866"/>
            <a:ext cx="1082946" cy="1416736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38" name="Shape 638"/>
          <p:cNvSpPr/>
          <p:nvPr/>
        </p:nvSpPr>
        <p:spPr>
          <a:xfrm flipV="1">
            <a:off x="2842514" y="6405265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39" name="Shape 639"/>
          <p:cNvSpPr/>
          <p:nvPr/>
        </p:nvSpPr>
        <p:spPr>
          <a:xfrm flipV="1">
            <a:off x="5931642" y="4481929"/>
            <a:ext cx="1690862" cy="1972570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40" name="Shape 640"/>
          <p:cNvSpPr/>
          <p:nvPr/>
        </p:nvSpPr>
        <p:spPr>
          <a:xfrm>
            <a:off x="4379244" y="616971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41" name="Shape 641"/>
          <p:cNvSpPr/>
          <p:nvPr/>
        </p:nvSpPr>
        <p:spPr>
          <a:xfrm flipV="1">
            <a:off x="5392260" y="6187557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42" name="Shape 642"/>
          <p:cNvSpPr/>
          <p:nvPr/>
        </p:nvSpPr>
        <p:spPr>
          <a:xfrm>
            <a:off x="4711695" y="6143285"/>
            <a:ext cx="32613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1</a:t>
            </a:r>
          </a:p>
        </p:txBody>
      </p:sp>
      <p:sp>
        <p:nvSpPr>
          <p:cNvPr id="643" name="Shape 643"/>
          <p:cNvSpPr/>
          <p:nvPr/>
        </p:nvSpPr>
        <p:spPr>
          <a:xfrm flipV="1">
            <a:off x="5878924" y="711651"/>
            <a:ext cx="1813498" cy="5111182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44" name="Shape 644"/>
          <p:cNvSpPr/>
          <p:nvPr/>
        </p:nvSpPr>
        <p:spPr>
          <a:xfrm>
            <a:off x="1648778" y="533400"/>
            <a:ext cx="1066801" cy="635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a执行</a:t>
            </a:r>
          </a:p>
        </p:txBody>
      </p:sp>
      <p:sp>
        <p:nvSpPr>
          <p:cNvPr id="645" name="Shape 645"/>
          <p:cNvSpPr/>
          <p:nvPr/>
        </p:nvSpPr>
        <p:spPr>
          <a:xfrm>
            <a:off x="1601113" y="4206473"/>
            <a:ext cx="3755137" cy="6350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b定义，并被保存出来</a:t>
            </a:r>
          </a:p>
        </p:txBody>
      </p:sp>
      <p:sp>
        <p:nvSpPr>
          <p:cNvPr id="646" name="Shape 646"/>
          <p:cNvSpPr/>
          <p:nvPr/>
        </p:nvSpPr>
        <p:spPr>
          <a:xfrm flipV="1">
            <a:off x="5867643" y="729849"/>
            <a:ext cx="1734598" cy="1513929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Shape 64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闭包的作用</a:t>
            </a:r>
          </a:p>
        </p:txBody>
      </p:sp>
      <p:sp>
        <p:nvSpPr>
          <p:cNvPr id="649" name="Shape 64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31165" indent="-431165" defTabSz="360680">
              <a:spcBef>
                <a:spcPts val="3900"/>
              </a:spcBef>
              <a:buBlip>
                <a:blip r:embed="rId1"/>
              </a:buBlip>
              <a:defRPr sz="3160">
                <a:effectLst/>
              </a:defRPr>
            </a:pPr>
            <a:r>
              <a:t>实现公有变量</a:t>
            </a:r>
          </a:p>
          <a:p>
            <a:pPr marL="862965" lvl="1" indent="-431165" defTabSz="360680">
              <a:spcBef>
                <a:spcPts val="3900"/>
              </a:spcBef>
              <a:buBlip>
                <a:blip r:embed="rId1"/>
              </a:buBlip>
              <a:defRPr sz="3160">
                <a:effectLst/>
              </a:defRPr>
            </a:pPr>
            <a:r>
              <a:t>eg:函数累加器</a:t>
            </a:r>
          </a:p>
          <a:p>
            <a:pPr marL="431165" indent="-431165" defTabSz="360680">
              <a:spcBef>
                <a:spcPts val="3900"/>
              </a:spcBef>
              <a:buBlip>
                <a:blip r:embed="rId1"/>
              </a:buBlip>
              <a:defRPr sz="3160">
                <a:effectLst/>
              </a:defRPr>
            </a:pPr>
            <a:r>
              <a:t>可以做缓存</a:t>
            </a:r>
          </a:p>
          <a:p>
            <a:pPr marL="862965" lvl="1" indent="-431165" defTabSz="360680">
              <a:spcBef>
                <a:spcPts val="3900"/>
              </a:spcBef>
              <a:buBlip>
                <a:blip r:embed="rId1"/>
              </a:buBlip>
              <a:defRPr sz="3160">
                <a:effectLst/>
              </a:defRPr>
            </a:pPr>
            <a:r>
              <a:t>eg:eater</a:t>
            </a:r>
          </a:p>
          <a:p>
            <a:pPr marL="431165" indent="-431165" defTabSz="360680">
              <a:spcBef>
                <a:spcPts val="3900"/>
              </a:spcBef>
              <a:buBlip>
                <a:blip r:embed="rId1"/>
              </a:buBlip>
              <a:defRPr sz="3160">
                <a:effectLst/>
              </a:defRPr>
            </a:pPr>
            <a:r>
              <a:t>可以实现封装，属性私有化。</a:t>
            </a:r>
          </a:p>
          <a:p>
            <a:pPr marL="862965" lvl="1" indent="-431165" defTabSz="360680">
              <a:spcBef>
                <a:spcPts val="3900"/>
              </a:spcBef>
              <a:buBlip>
                <a:blip r:embed="rId1"/>
              </a:buBlip>
              <a:defRPr sz="3160">
                <a:effectLst/>
              </a:defRPr>
            </a:pPr>
            <a:r>
              <a:t>eg: Person();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Shape 65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立即执行函数</a:t>
            </a:r>
          </a:p>
        </p:txBody>
      </p:sp>
      <p:sp>
        <p:nvSpPr>
          <p:cNvPr id="652" name="Shape 65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1"/>
              </a:buBlip>
            </a:lvl1pPr>
          </a:lstStyle>
          <a:p>
            <a:pPr>
              <a:defRPr>
                <a:effectLst/>
              </a:defRPr>
            </a:pPr>
            <a:r>
              <a:t>定义：此类函数没有声明，在一次执行过后即释放。适合做初始化工作。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Shape 65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闭包的防范</a:t>
            </a:r>
          </a:p>
        </p:txBody>
      </p:sp>
      <p:sp>
        <p:nvSpPr>
          <p:cNvPr id="655" name="Shape 65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1"/>
              </a:buBlip>
            </a:lvl1pPr>
          </a:lstStyle>
          <a:p>
            <a:pPr>
              <a:defRPr>
                <a:effectLst/>
              </a:defRPr>
            </a:pPr>
            <a:r>
              <a:t>闭包会导致多个执行函数共用一个公有变量，如果不是特殊需要，应尽量防止这种情况发生。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Shape 65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js运行三部曲</a:t>
            </a:r>
          </a:p>
        </p:txBody>
      </p:sp>
      <p:sp>
        <p:nvSpPr>
          <p:cNvPr id="658" name="Shape 65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语法分析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预编译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解释执行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图片占位符 151"/>
          <p:cNvPicPr/>
          <p:nvPr>
            <p:ph type="pic" idx="13"/>
          </p:nvPr>
        </p:nvPicPr>
        <p:blipFill>
          <a:blip r:embed="rId1"/>
          <a:stretch>
            <a:fillRect/>
          </a:stretch>
        </p:blipFill>
        <p:spPr>
          <a:xfrm>
            <a:off x="7236967" y="2641600"/>
            <a:ext cx="4421633" cy="6045200"/>
          </a:xfrm>
          <a:prstGeom prst="rect">
            <a:avLst/>
          </a:prstGeom>
        </p:spPr>
      </p:pic>
      <p:sp>
        <p:nvSpPr>
          <p:cNvPr id="153" name="Shape 15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浏览器组成</a:t>
            </a:r>
          </a:p>
        </p:txBody>
      </p:sp>
      <p:sp>
        <p:nvSpPr>
          <p:cNvPr id="154" name="Shape 154"/>
          <p:cNvSpPr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1.shell部分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2.内核部分</a:t>
            </a:r>
          </a:p>
          <a:p>
            <a:pPr lvl="1">
              <a:buBlip>
                <a:blip r:embed="rId2"/>
              </a:buBlip>
              <a:defRPr>
                <a:effectLst/>
              </a:defRPr>
            </a:pPr>
            <a:r>
              <a:t>渲染引擎（语法规则和渲染）</a:t>
            </a:r>
          </a:p>
          <a:p>
            <a:pPr lvl="1">
              <a:buBlip>
                <a:blip r:embed="rId2"/>
              </a:buBlip>
              <a:defRPr>
                <a:effectLst/>
              </a:defRPr>
            </a:pPr>
            <a:r>
              <a:t>js引擎</a:t>
            </a:r>
          </a:p>
          <a:p>
            <a:pPr lvl="1">
              <a:buBlip>
                <a:blip r:embed="rId2"/>
              </a:buBlip>
              <a:defRPr>
                <a:effectLst/>
              </a:defRPr>
            </a:pPr>
            <a:r>
              <a:t>其他模块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Shape 66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预编译前奏</a:t>
            </a:r>
          </a:p>
        </p:txBody>
      </p:sp>
      <p:sp>
        <p:nvSpPr>
          <p:cNvPr id="661" name="Shape 66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47675" indent="-447675" defTabSz="374650">
              <a:spcBef>
                <a:spcPts val="4100"/>
              </a:spcBef>
              <a:buBlip>
                <a:blip r:embed="rId1"/>
              </a:buBlip>
              <a:defRPr sz="3280">
                <a:effectLst/>
              </a:defRPr>
            </a:pPr>
            <a:r>
              <a:t>1.imply global 暗示全局变量：即任何变量，如果变量未经声明就赋值，此变量就为全局对象所有。</a:t>
            </a:r>
          </a:p>
          <a:p>
            <a:pPr marL="895350" lvl="1" indent="-447675" defTabSz="374650">
              <a:spcBef>
                <a:spcPts val="4100"/>
              </a:spcBef>
              <a:buBlip>
                <a:blip r:embed="rId1"/>
              </a:buBlip>
              <a:defRPr sz="3280">
                <a:effectLst/>
              </a:defRPr>
            </a:pPr>
            <a:r>
              <a:t>eg: a = 123; </a:t>
            </a:r>
          </a:p>
          <a:p>
            <a:pPr marL="895350" lvl="1" indent="-447675" defTabSz="374650">
              <a:spcBef>
                <a:spcPts val="4100"/>
              </a:spcBef>
              <a:buBlip>
                <a:blip r:embed="rId1"/>
              </a:buBlip>
              <a:defRPr sz="3280">
                <a:effectLst/>
              </a:defRPr>
            </a:pPr>
            <a:r>
              <a:t>eg: var a = b = 123;</a:t>
            </a:r>
          </a:p>
          <a:p>
            <a:pPr marL="447675" indent="-447675" defTabSz="374650">
              <a:spcBef>
                <a:spcPts val="4100"/>
              </a:spcBef>
              <a:buBlip>
                <a:blip r:embed="rId1"/>
              </a:buBlip>
              <a:defRPr sz="3280">
                <a:effectLst/>
              </a:defRPr>
            </a:pPr>
            <a:r>
              <a:t>2.一切声明的全局变量，全是window的属性。</a:t>
            </a:r>
          </a:p>
          <a:p>
            <a:pPr marL="895350" lvl="1" indent="-447675" defTabSz="374650">
              <a:spcBef>
                <a:spcPts val="4100"/>
              </a:spcBef>
              <a:buBlip>
                <a:blip r:embed="rId1"/>
              </a:buBlip>
              <a:defRPr sz="3280">
                <a:effectLst/>
              </a:defRPr>
            </a:pPr>
            <a:r>
              <a:t>eg:var a = 123; ===&gt; window.a = 123;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Shape 66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预编译</a:t>
            </a:r>
          </a:p>
        </p:txBody>
      </p:sp>
      <p:sp>
        <p:nvSpPr>
          <p:cNvPr id="664" name="Shape 66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53390" indent="-453390" defTabSz="379095">
              <a:spcBef>
                <a:spcPts val="4100"/>
              </a:spcBef>
              <a:buBlip>
                <a:blip r:embed="rId1"/>
              </a:buBlip>
              <a:defRPr sz="3320">
                <a:effectLst/>
              </a:defRPr>
            </a:pPr>
            <a:r>
              <a:t>四部曲：</a:t>
            </a:r>
          </a:p>
          <a:p>
            <a:pPr marL="906780" lvl="1" indent="-453390" defTabSz="379095">
              <a:spcBef>
                <a:spcPts val="4100"/>
              </a:spcBef>
              <a:buBlip>
                <a:blip r:embed="rId1"/>
              </a:buBlip>
              <a:defRPr sz="3320">
                <a:effectLst/>
              </a:defRPr>
            </a:pPr>
            <a:r>
              <a:t>1.创建AO对象</a:t>
            </a:r>
          </a:p>
          <a:p>
            <a:pPr marL="906780" lvl="1" indent="-453390" defTabSz="379095">
              <a:spcBef>
                <a:spcPts val="4100"/>
              </a:spcBef>
              <a:buBlip>
                <a:blip r:embed="rId1"/>
              </a:buBlip>
              <a:defRPr sz="3320">
                <a:effectLst/>
              </a:defRPr>
            </a:pPr>
            <a:r>
              <a:t>2.找形参和变量声明，将变量和形参名作为AO属性名，值为undefined</a:t>
            </a:r>
          </a:p>
          <a:p>
            <a:pPr marL="906780" lvl="1" indent="-453390" defTabSz="379095">
              <a:spcBef>
                <a:spcPts val="4100"/>
              </a:spcBef>
              <a:buBlip>
                <a:blip r:embed="rId1"/>
              </a:buBlip>
              <a:defRPr sz="3320">
                <a:effectLst/>
              </a:defRPr>
            </a:pPr>
            <a:r>
              <a:t>3.将实参值和形参统一</a:t>
            </a:r>
          </a:p>
          <a:p>
            <a:pPr marL="906780" lvl="1" indent="-453390" defTabSz="379095">
              <a:spcBef>
                <a:spcPts val="4100"/>
              </a:spcBef>
              <a:buBlip>
                <a:blip r:embed="rId1"/>
              </a:buBlip>
              <a:defRPr sz="3320">
                <a:effectLst/>
              </a:defRPr>
            </a:pPr>
            <a:r>
              <a:t>4.在函数体里面找函数声明，值赋予函数体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6" name="pasted-image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9326" y="381000"/>
            <a:ext cx="12903201" cy="899160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8" name="pasted-image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31110" y="0"/>
            <a:ext cx="8942579" cy="975360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0" name="pasted-image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97000" y="546100"/>
            <a:ext cx="10210800" cy="866140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2" name="pasted-image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8200" y="304800"/>
            <a:ext cx="11328400" cy="914400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Shape 67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对象</a:t>
            </a:r>
          </a:p>
        </p:txBody>
      </p:sp>
      <p:sp>
        <p:nvSpPr>
          <p:cNvPr id="675" name="Shape 67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00355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1.用已学的知识点，描述一下你心目中的对象。</a:t>
            </a:r>
          </a:p>
          <a:p>
            <a:pPr marL="300355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2.属性的增、删、改、查</a:t>
            </a:r>
          </a:p>
          <a:p>
            <a:pPr marL="300355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3.对象的创建方法</a:t>
            </a:r>
          </a:p>
          <a:p>
            <a:pPr marL="600710" lvl="1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字面量</a:t>
            </a:r>
          </a:p>
          <a:p>
            <a:pPr marL="600710" lvl="1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构造函数</a:t>
            </a:r>
          </a:p>
          <a:p>
            <a:pPr marL="901065" lvl="2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系统自带   new Object();Array();Number();Boolean();Date();</a:t>
            </a:r>
          </a:p>
          <a:p>
            <a:pPr marL="901065" lvl="2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自定义</a:t>
            </a:r>
          </a:p>
          <a:p>
            <a:pPr marL="600710" lvl="1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Object.create(原型)方法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Shape 67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构造函数内部原理</a:t>
            </a:r>
          </a:p>
        </p:txBody>
      </p:sp>
      <p:sp>
        <p:nvSpPr>
          <p:cNvPr id="678" name="Shape 67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1.在函数体最前面隐式的加上this = {}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2.执行 this.xxx = xxx;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3.隐式的返回this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Shape 68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包装类</a:t>
            </a:r>
          </a:p>
        </p:txBody>
      </p:sp>
      <p:sp>
        <p:nvSpPr>
          <p:cNvPr id="681" name="Shape 68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String();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Boolean();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Number();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Shape 68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原型</a:t>
            </a:r>
          </a:p>
        </p:txBody>
      </p:sp>
      <p:sp>
        <p:nvSpPr>
          <p:cNvPr id="684" name="Shape 68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53390" indent="-453390" defTabSz="379095">
              <a:spcBef>
                <a:spcPts val="4100"/>
              </a:spcBef>
              <a:buBlip>
                <a:blip r:embed="rId1"/>
              </a:buBlip>
              <a:defRPr sz="3320">
                <a:effectLst/>
              </a:defRPr>
            </a:pPr>
            <a:r>
              <a:t>1.定义：原型是function对象的一个属性，它定义了构造函数制造出的对象的公共祖先。通过该构造函数产生的对象，可以继承该原型的属性和方法。原型也是对象。</a:t>
            </a:r>
          </a:p>
          <a:p>
            <a:pPr marL="453390" indent="-453390" defTabSz="379095">
              <a:spcBef>
                <a:spcPts val="4100"/>
              </a:spcBef>
              <a:buBlip>
                <a:blip r:embed="rId1"/>
              </a:buBlip>
              <a:defRPr sz="3320">
                <a:effectLst/>
              </a:defRPr>
            </a:pPr>
            <a:r>
              <a:t>2.利用原型特点和概念，可以提取共有属性。</a:t>
            </a:r>
          </a:p>
          <a:p>
            <a:pPr marL="453390" indent="-453390" defTabSz="379095">
              <a:spcBef>
                <a:spcPts val="4100"/>
              </a:spcBef>
              <a:buBlip>
                <a:blip r:embed="rId1"/>
              </a:buBlip>
              <a:defRPr sz="3320">
                <a:effectLst/>
              </a:defRPr>
            </a:pPr>
            <a:r>
              <a:t>3.对象如何查看原型 — &gt; 隐式属性 __proto__</a:t>
            </a:r>
          </a:p>
          <a:p>
            <a:pPr marL="453390" indent="-453390" defTabSz="379095">
              <a:spcBef>
                <a:spcPts val="4100"/>
              </a:spcBef>
              <a:buBlip>
                <a:blip r:embed="rId1"/>
              </a:buBlip>
              <a:defRPr sz="3320">
                <a:effectLst/>
              </a:defRPr>
            </a:pPr>
            <a:r>
              <a:t>4.对象如何查看对象的构造函数 — &gt; constructor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图片占位符 155"/>
          <p:cNvPicPr/>
          <p:nvPr>
            <p:ph type="pic" idx="13"/>
          </p:nvPr>
        </p:nvPicPr>
        <p:blipFill>
          <a:blip r:embed="rId1"/>
          <a:stretch>
            <a:fillRect/>
          </a:stretch>
        </p:blipFill>
        <p:spPr>
          <a:xfrm>
            <a:off x="7236967" y="2641600"/>
            <a:ext cx="4421633" cy="6045200"/>
          </a:xfrm>
          <a:prstGeom prst="rect">
            <a:avLst/>
          </a:prstGeom>
        </p:spPr>
      </p:pic>
      <p:sp>
        <p:nvSpPr>
          <p:cNvPr id="157" name="Shape 15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js引擎</a:t>
            </a:r>
          </a:p>
        </p:txBody>
      </p:sp>
      <p:sp>
        <p:nvSpPr>
          <p:cNvPr id="158" name="Shape 158"/>
          <p:cNvSpPr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272415" indent="-272415" defTabSz="306070">
              <a:spcBef>
                <a:spcPts val="2600"/>
              </a:spcBef>
              <a:buBlip>
                <a:blip r:embed="rId2"/>
              </a:buBlip>
              <a:defRPr sz="2010">
                <a:effectLst/>
              </a:defRPr>
            </a:pPr>
            <a:r>
              <a:t>2001年发布ie6，首次实现对js引擎的优化。</a:t>
            </a:r>
          </a:p>
          <a:p>
            <a:pPr marL="272415" indent="-272415" defTabSz="306070">
              <a:spcBef>
                <a:spcPts val="2600"/>
              </a:spcBef>
              <a:buBlip>
                <a:blip r:embed="rId2"/>
              </a:buBlip>
              <a:defRPr sz="2010">
                <a:effectLst/>
              </a:defRPr>
            </a:pPr>
            <a:r>
              <a:t>2008年Google发布最新浏览器Chrome，它是采用优化后的javascript引擎，引擎代号V8，因能把js代码直接转化为机械码来执行，进而以速度快而闻名。</a:t>
            </a:r>
          </a:p>
          <a:p>
            <a:pPr marL="272415" indent="-272415" defTabSz="306070">
              <a:spcBef>
                <a:spcPts val="2600"/>
              </a:spcBef>
              <a:buBlip>
                <a:blip r:embed="rId2"/>
              </a:buBlip>
              <a:defRPr sz="2010">
                <a:effectLst/>
              </a:defRPr>
            </a:pPr>
            <a:r>
              <a:t>后Firefox也推出了具备强大功能的js引擎</a:t>
            </a:r>
          </a:p>
          <a:p>
            <a:pPr marL="272415" indent="-272415" defTabSz="306070">
              <a:spcBef>
                <a:spcPts val="2600"/>
              </a:spcBef>
              <a:buBlip>
                <a:blip r:embed="rId2"/>
              </a:buBlip>
              <a:defRPr sz="2010">
                <a:effectLst/>
              </a:defRPr>
            </a:pPr>
            <a:r>
              <a:t>Firefox3.5   TraceMonkey（对频繁执行的代码做了路径优化）</a:t>
            </a:r>
          </a:p>
          <a:p>
            <a:pPr marL="272415" indent="-272415" defTabSz="306070">
              <a:spcBef>
                <a:spcPts val="2600"/>
              </a:spcBef>
              <a:buBlip>
                <a:blip r:embed="rId2"/>
              </a:buBlip>
              <a:defRPr sz="2010">
                <a:effectLst/>
              </a:defRPr>
            </a:pPr>
            <a:r>
              <a:t>Firefox4.0   JeagerMonkey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Shape 68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原型链</a:t>
            </a:r>
          </a:p>
        </p:txBody>
      </p:sp>
      <p:sp>
        <p:nvSpPr>
          <p:cNvPr id="687" name="Shape 68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如何构成原型链?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原型链上属性的增删改查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绝大多数对象的最终都会继承自Object.prototype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Object.create(原型);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Shape 68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call/apply</a:t>
            </a:r>
          </a:p>
        </p:txBody>
      </p:sp>
      <p:sp>
        <p:nvSpPr>
          <p:cNvPr id="690" name="Shape 69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作用，改变this指向。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区别，后面传的参数形式不同。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Shape 69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继承发展史</a:t>
            </a:r>
          </a:p>
        </p:txBody>
      </p:sp>
      <p:sp>
        <p:nvSpPr>
          <p:cNvPr id="693" name="Shape 69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00355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1.传统形式</a:t>
            </a:r>
          </a:p>
          <a:p>
            <a:pPr marL="600710" lvl="1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过多的继承了没用的属性</a:t>
            </a:r>
          </a:p>
          <a:p>
            <a:pPr marL="300355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2.借用构造函数</a:t>
            </a:r>
          </a:p>
          <a:p>
            <a:pPr marL="600710" lvl="1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不能继承借用构造函数的原型</a:t>
            </a:r>
          </a:p>
          <a:p>
            <a:pPr marL="600710" lvl="1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每次构造函数都要多走一个函数</a:t>
            </a:r>
          </a:p>
          <a:p>
            <a:pPr marL="300355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3.共享原型</a:t>
            </a:r>
          </a:p>
          <a:p>
            <a:pPr marL="600710" lvl="1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不能随便改动自己的原型</a:t>
            </a:r>
          </a:p>
          <a:p>
            <a:pPr marL="300355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4.圣杯模式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Shape 69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命名空间</a:t>
            </a:r>
          </a:p>
        </p:txBody>
      </p:sp>
      <p:sp>
        <p:nvSpPr>
          <p:cNvPr id="696" name="Shape 69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1"/>
              </a:buBlip>
            </a:lvl1pPr>
          </a:lstStyle>
          <a:p>
            <a:pPr>
              <a:defRPr>
                <a:effectLst/>
              </a:defRPr>
            </a:pPr>
            <a:r>
              <a:t>管理变量，防止污染全局，适用于模块化开发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Shape 69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思考问题</a:t>
            </a:r>
          </a:p>
        </p:txBody>
      </p:sp>
      <p:sp>
        <p:nvSpPr>
          <p:cNvPr id="699" name="Shape 69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如何实现链式调用模式（模仿jquery）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obj.eat().smoke().drink().eat().sleep();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Shape 70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查看属性</a:t>
            </a:r>
          </a:p>
        </p:txBody>
      </p:sp>
      <p:sp>
        <p:nvSpPr>
          <p:cNvPr id="702" name="Shape 70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obj.prop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obj[“prop”]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Shape 70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对象的枚举</a:t>
            </a:r>
          </a:p>
        </p:txBody>
      </p:sp>
      <p:sp>
        <p:nvSpPr>
          <p:cNvPr id="705" name="Shape 70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1.hasOwnProperty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2.in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3.instanceof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Shape 70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this</a:t>
            </a:r>
          </a:p>
        </p:txBody>
      </p:sp>
      <p:sp>
        <p:nvSpPr>
          <p:cNvPr id="708" name="Shape 70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1.函数预编译过程 this —&gt; window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2.全局作用域里 this —&gt; window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3.call/apply 可以改变函数运行时this指向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4.obj.func();   func()里面的this指向obj)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Shape 71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arguments</a:t>
            </a:r>
          </a:p>
        </p:txBody>
      </p:sp>
      <p:sp>
        <p:nvSpPr>
          <p:cNvPr id="711" name="Shape 71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arguments.callee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func.caller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Shape 71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克隆</a:t>
            </a:r>
          </a:p>
        </p:txBody>
      </p:sp>
      <p:sp>
        <p:nvSpPr>
          <p:cNvPr id="714" name="Shape 71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浅层克隆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深层克隆 — &gt; 作业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js的逼格</a:t>
            </a:r>
          </a:p>
        </p:txBody>
      </p:sp>
      <p:sp>
        <p:nvSpPr>
          <p:cNvPr id="161" name="Shape 16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91490" indent="-491490" defTabSz="410845">
              <a:spcBef>
                <a:spcPts val="4500"/>
              </a:spcBef>
              <a:buBlip>
                <a:blip r:embed="rId1"/>
              </a:buBlip>
              <a:defRPr sz="3600">
                <a:effectLst/>
              </a:defRPr>
            </a:pPr>
            <a:r>
              <a:t>解释性语言   —   (不需要编译成文件）跨平台</a:t>
            </a:r>
          </a:p>
          <a:p>
            <a:pPr marL="491490" indent="-491490" defTabSz="410845">
              <a:spcBef>
                <a:spcPts val="4500"/>
              </a:spcBef>
              <a:buBlip>
                <a:blip r:embed="rId1"/>
              </a:buBlip>
              <a:defRPr sz="3600">
                <a:effectLst/>
              </a:defRPr>
            </a:pPr>
            <a:r>
              <a:t>单线程</a:t>
            </a:r>
          </a:p>
          <a:p>
            <a:pPr marL="491490" indent="-491490" defTabSz="410845">
              <a:spcBef>
                <a:spcPts val="4500"/>
              </a:spcBef>
              <a:buBlip>
                <a:blip r:embed="rId1"/>
              </a:buBlip>
              <a:defRPr sz="3600">
                <a:effectLst/>
              </a:defRPr>
            </a:pPr>
            <a:r>
              <a:t>ECMA标注 —  为了取得技术优势，</a:t>
            </a:r>
            <a:r>
              <a:rPr>
                <a:solidFill>
                  <a:srgbClr val="136EC2"/>
                </a:solidFill>
              </a:rPr>
              <a:t>微软</a:t>
            </a:r>
            <a:r>
              <a:t>推出了</a:t>
            </a:r>
            <a:r>
              <a:rPr>
                <a:solidFill>
                  <a:srgbClr val="136EC2"/>
                </a:solidFill>
              </a:rPr>
              <a:t>JScript</a:t>
            </a:r>
            <a:r>
              <a:t>，CEnvi推出ScriptEase，与JavaScript同样可在浏览器上运行。为了统一规格JavaScript兼容于ECMA标准，因此也称为</a:t>
            </a:r>
            <a:r>
              <a:rPr>
                <a:solidFill>
                  <a:srgbClr val="136EC2"/>
                </a:solidFill>
              </a:rPr>
              <a:t>ECMAScript</a:t>
            </a:r>
            <a:r>
              <a:t>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Shape 71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数组</a:t>
            </a:r>
          </a:p>
        </p:txBody>
      </p:sp>
      <p:sp>
        <p:nvSpPr>
          <p:cNvPr id="717" name="Shape 71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20370" indent="-420370" defTabSz="351790">
              <a:spcBef>
                <a:spcPts val="3800"/>
              </a:spcBef>
              <a:buBlip>
                <a:blip r:embed="rId1"/>
              </a:buBlip>
              <a:defRPr sz="3080">
                <a:effectLst/>
              </a:defRPr>
            </a:pPr>
            <a:r>
              <a:t>数组的定义</a:t>
            </a:r>
          </a:p>
          <a:p>
            <a:pPr marL="840740" lvl="1" indent="-420370" defTabSz="351790">
              <a:spcBef>
                <a:spcPts val="3800"/>
              </a:spcBef>
              <a:buBlip>
                <a:blip r:embed="rId1"/>
              </a:buBlip>
              <a:defRPr sz="3080">
                <a:effectLst/>
              </a:defRPr>
            </a:pPr>
            <a:r>
              <a:t>new Array(length/content);</a:t>
            </a:r>
          </a:p>
          <a:p>
            <a:pPr marL="840740" lvl="1" indent="-420370" defTabSz="351790">
              <a:spcBef>
                <a:spcPts val="3800"/>
              </a:spcBef>
              <a:buBlip>
                <a:blip r:embed="rId1"/>
              </a:buBlip>
              <a:defRPr sz="3080">
                <a:effectLst/>
              </a:defRPr>
            </a:pPr>
            <a:r>
              <a:t>字面量</a:t>
            </a:r>
          </a:p>
          <a:p>
            <a:pPr marL="420370" indent="-420370" defTabSz="351790">
              <a:spcBef>
                <a:spcPts val="3800"/>
              </a:spcBef>
              <a:buBlip>
                <a:blip r:embed="rId1"/>
              </a:buBlip>
              <a:defRPr sz="3080">
                <a:effectLst/>
              </a:defRPr>
            </a:pPr>
            <a:r>
              <a:t>数组的读和写</a:t>
            </a:r>
          </a:p>
          <a:p>
            <a:pPr marL="840740" lvl="1" indent="-420370" defTabSz="351790">
              <a:spcBef>
                <a:spcPts val="3800"/>
              </a:spcBef>
              <a:buBlip>
                <a:blip r:embed="rId1"/>
              </a:buBlip>
              <a:defRPr sz="3080">
                <a:effectLst/>
              </a:defRPr>
            </a:pPr>
            <a:r>
              <a:t>arr[num] //不可以溢出读</a:t>
            </a:r>
          </a:p>
          <a:p>
            <a:pPr marL="840740" lvl="1" indent="-420370" defTabSz="351790">
              <a:spcBef>
                <a:spcPts val="3800"/>
              </a:spcBef>
              <a:buBlip>
                <a:blip r:embed="rId1"/>
              </a:buBlip>
              <a:defRPr sz="3080">
                <a:effectLst/>
              </a:defRPr>
            </a:pPr>
            <a:r>
              <a:t>arr[num] = xxx;//可以溢出写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Shape 71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数组常用的方法</a:t>
            </a:r>
          </a:p>
        </p:txBody>
      </p:sp>
      <p:sp>
        <p:nvSpPr>
          <p:cNvPr id="720" name="Shape 72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40385" indent="-540385" defTabSz="452120">
              <a:spcBef>
                <a:spcPts val="4900"/>
              </a:spcBef>
              <a:buBlip>
                <a:blip r:embed="rId1"/>
              </a:buBlip>
              <a:defRPr sz="3960">
                <a:effectLst/>
              </a:defRPr>
            </a:pPr>
            <a:r>
              <a:t>改变原数组</a:t>
            </a:r>
          </a:p>
          <a:p>
            <a:pPr marL="1081405" lvl="1" indent="-540385" defTabSz="452120">
              <a:spcBef>
                <a:spcPts val="4900"/>
              </a:spcBef>
              <a:buBlip>
                <a:blip r:embed="rId1"/>
              </a:buBlip>
              <a:defRPr sz="3960">
                <a:effectLst/>
              </a:defRPr>
            </a:pPr>
            <a:r>
              <a:t>reverse,sort,push,pop,shift,unshift,</a:t>
            </a:r>
          </a:p>
          <a:p>
            <a:pPr marL="1081405" lvl="1" indent="-540385" defTabSz="452120">
              <a:spcBef>
                <a:spcPts val="4900"/>
              </a:spcBef>
              <a:buBlip>
                <a:blip r:embed="rId1"/>
              </a:buBlip>
              <a:defRPr sz="3960">
                <a:effectLst/>
              </a:defRPr>
            </a:pPr>
            <a:r>
              <a:t>splice</a:t>
            </a:r>
          </a:p>
          <a:p>
            <a:pPr marL="540385" indent="-540385" defTabSz="452120">
              <a:spcBef>
                <a:spcPts val="4900"/>
              </a:spcBef>
              <a:buBlip>
                <a:blip r:embed="rId1"/>
              </a:buBlip>
              <a:defRPr sz="3960">
                <a:effectLst/>
              </a:defRPr>
            </a:pPr>
            <a:r>
              <a:t>不改变原数组</a:t>
            </a:r>
          </a:p>
          <a:p>
            <a:pPr marL="1081405" lvl="1" indent="-540385" defTabSz="452120">
              <a:spcBef>
                <a:spcPts val="4900"/>
              </a:spcBef>
              <a:buBlip>
                <a:blip r:embed="rId1"/>
              </a:buBlip>
              <a:defRPr sz="3960">
                <a:effectLst/>
              </a:defRPr>
            </a:pPr>
            <a:r>
              <a:t>concat,join—&gt;split,toString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Shape 72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类数组</a:t>
            </a:r>
          </a:p>
        </p:txBody>
      </p:sp>
      <p:sp>
        <p:nvSpPr>
          <p:cNvPr id="723" name="Shape 72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1.可以利用属性名模拟数组的特性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2.可以动态的增长length属性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3.如果强行让类数组调用push方法，则会根据length属性值的位置进行属性的扩充。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Shape 72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三目运算符</a:t>
            </a:r>
          </a:p>
        </p:txBody>
      </p:sp>
      <p:sp>
        <p:nvSpPr>
          <p:cNvPr id="726" name="Shape 72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形式：判断语句? 若为真，执行，并返回结果：若为假，执行，并返回结果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三目运算符其实就是简化版的if(){…}else{}语句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Shape 72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try…catch</a:t>
            </a:r>
          </a:p>
        </p:txBody>
      </p:sp>
      <p:sp>
        <p:nvSpPr>
          <p:cNvPr id="729" name="Shape 72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06070" indent="-306070" defTabSz="255905">
              <a:spcBef>
                <a:spcPts val="2800"/>
              </a:spcBef>
              <a:buBlip>
                <a:blip r:embed="rId1"/>
              </a:buBlip>
              <a:defRPr sz="2240">
                <a:effectLst/>
              </a:defRPr>
            </a:pPr>
            <a:r>
              <a:t>try{}catch(e) {}finally{}</a:t>
            </a:r>
          </a:p>
          <a:p>
            <a:pPr marL="306070" indent="-306070" defTabSz="255905">
              <a:spcBef>
                <a:spcPts val="2800"/>
              </a:spcBef>
              <a:buBlip>
                <a:blip r:embed="rId1"/>
              </a:buBlip>
              <a:defRPr sz="2240">
                <a:effectLst/>
              </a:defRPr>
            </a:pPr>
            <a:r>
              <a:t>Error.name的六种值对应的信息：</a:t>
            </a:r>
          </a:p>
          <a:p>
            <a:pPr marL="306070" indent="-306070" defTabSz="255905">
              <a:spcBef>
                <a:spcPts val="2800"/>
              </a:spcBef>
              <a:buBlip>
                <a:blip r:embed="rId1"/>
              </a:buBlip>
              <a:defRPr sz="2240">
                <a:effectLst/>
              </a:defRPr>
            </a:pPr>
            <a:r>
              <a:t>1. EvalError：eval()的使用与定义不一致 </a:t>
            </a:r>
          </a:p>
          <a:p>
            <a:pPr marL="306070" indent="-306070" defTabSz="255905">
              <a:spcBef>
                <a:spcPts val="2800"/>
              </a:spcBef>
              <a:buBlip>
                <a:blip r:embed="rId1"/>
              </a:buBlip>
              <a:defRPr sz="2240">
                <a:effectLst/>
              </a:defRPr>
            </a:pPr>
            <a:r>
              <a:t>2. RangeError：数值越界 </a:t>
            </a:r>
          </a:p>
          <a:p>
            <a:pPr marL="306070" indent="-306070" defTabSz="255905">
              <a:spcBef>
                <a:spcPts val="2800"/>
              </a:spcBef>
              <a:buBlip>
                <a:blip r:embed="rId1"/>
              </a:buBlip>
              <a:defRPr sz="2240">
                <a:effectLst/>
              </a:defRPr>
            </a:pPr>
            <a:r>
              <a:t>3. ReferenceError：非法或不能识别的引用数值 </a:t>
            </a:r>
          </a:p>
          <a:p>
            <a:pPr marL="306070" indent="-306070" defTabSz="255905">
              <a:spcBef>
                <a:spcPts val="2800"/>
              </a:spcBef>
              <a:buBlip>
                <a:blip r:embed="rId1"/>
              </a:buBlip>
              <a:defRPr sz="2240">
                <a:effectLst/>
              </a:defRPr>
            </a:pPr>
            <a:r>
              <a:t>4. SyntaxError：发生语法解析错误 </a:t>
            </a:r>
          </a:p>
          <a:p>
            <a:pPr marL="306070" indent="-306070" defTabSz="255905">
              <a:spcBef>
                <a:spcPts val="2800"/>
              </a:spcBef>
              <a:buBlip>
                <a:blip r:embed="rId1"/>
              </a:buBlip>
              <a:defRPr sz="2240">
                <a:effectLst/>
              </a:defRPr>
            </a:pPr>
            <a:r>
              <a:t>5. TypeError：操作数类型错误 </a:t>
            </a:r>
          </a:p>
          <a:p>
            <a:pPr marL="306070" indent="-306070" defTabSz="255905">
              <a:spcBef>
                <a:spcPts val="2800"/>
              </a:spcBef>
              <a:buBlip>
                <a:blip r:embed="rId1"/>
              </a:buBlip>
              <a:defRPr sz="2240">
                <a:effectLst/>
              </a:defRPr>
            </a:pPr>
            <a:r>
              <a:t>6. URIError：URI处理函数使用不当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Shape 73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es5严格模式</a:t>
            </a:r>
          </a:p>
        </p:txBody>
      </p:sp>
      <p:sp>
        <p:nvSpPr>
          <p:cNvPr id="732" name="Shape 73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00355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“use strict”</a:t>
            </a:r>
          </a:p>
          <a:p>
            <a:pPr marL="600710" lvl="1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不再兼容es3的一些不规则语法。使用全新的es5规范。</a:t>
            </a:r>
          </a:p>
          <a:p>
            <a:pPr marL="600710" lvl="1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两种用法：</a:t>
            </a:r>
          </a:p>
          <a:p>
            <a:pPr marL="901065" lvl="2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全局严格模式</a:t>
            </a:r>
          </a:p>
          <a:p>
            <a:pPr marL="901065" lvl="2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局部函数内严格模式（推荐）</a:t>
            </a:r>
          </a:p>
          <a:p>
            <a:pPr marL="600710" lvl="1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就是一行字符串，不会对不兼容严格模式的浏览器产生影响。</a:t>
            </a:r>
          </a:p>
          <a:p>
            <a:pPr marL="600710" lvl="1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不支持with,arguments.callee,func.caller,变量赋值前必须声明，局部this必须被赋值(Person.call(null/undefined) 赋值什么就是什么),拒绝重复属性和参数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Shape 73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Shape 73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什么是DOM</a:t>
            </a:r>
          </a:p>
        </p:txBody>
      </p:sp>
      <p:sp>
        <p:nvSpPr>
          <p:cNvPr id="737" name="Shape 73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540385" indent="-540385" defTabSz="452120">
              <a:spcBef>
                <a:spcPts val="4900"/>
              </a:spcBef>
              <a:buBlip>
                <a:blip r:embed="rId1"/>
              </a:buBlip>
              <a:defRPr sz="3960">
                <a:effectLst/>
              </a:defRPr>
            </a:pPr>
            <a:r>
              <a:t>1.DOM — &gt; Document Object Model</a:t>
            </a:r>
          </a:p>
          <a:p>
            <a:pPr marL="540385" indent="-540385" defTabSz="452120">
              <a:spcBef>
                <a:spcPts val="4900"/>
              </a:spcBef>
              <a:buBlip>
                <a:blip r:embed="rId1"/>
              </a:buBlip>
              <a:defRPr sz="3960">
                <a:effectLst/>
              </a:defRPr>
            </a:pPr>
            <a:r>
              <a:t>2.DOM定义了表示和修改文档所需的对象、这些对象的行为和属性以及这些对象之间的关系。DOM对象即为宿主对象，由浏览器厂商定义，用来操作html和</a:t>
            </a:r>
            <a:r>
              <a:rPr lang="en-US"/>
              <a:t>xml</a:t>
            </a:r>
            <a:r>
              <a:t>功能的一类对象的集合。也有人称DOM是对HTML以及XML的标准编程接口。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Shape 73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740" name="Shape 74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18440" indent="-218440" defTabSz="182880">
              <a:spcBef>
                <a:spcPts val="2000"/>
              </a:spcBef>
              <a:buBlip>
                <a:blip r:embed="rId1"/>
              </a:buBlip>
              <a:defRPr sz="1600">
                <a:effectLst/>
              </a:defRPr>
            </a:pPr>
            <a:r>
              <a:t>1.对节点的增删改查</a:t>
            </a:r>
          </a:p>
          <a:p>
            <a:pPr marL="436880" lvl="1" indent="-218440" defTabSz="182880">
              <a:spcBef>
                <a:spcPts val="2000"/>
              </a:spcBef>
              <a:buBlip>
                <a:blip r:embed="rId1"/>
              </a:buBlip>
              <a:defRPr sz="1600">
                <a:effectLst/>
              </a:defRPr>
            </a:pPr>
            <a:r>
              <a:t>查</a:t>
            </a:r>
          </a:p>
          <a:p>
            <a:pPr marL="655320" lvl="2" indent="-218440" defTabSz="182880">
              <a:spcBef>
                <a:spcPts val="2000"/>
              </a:spcBef>
              <a:buBlip>
                <a:blip r:embed="rId1"/>
              </a:buBlip>
              <a:defRPr sz="1600">
                <a:effectLst/>
              </a:defRPr>
            </a:pPr>
            <a:r>
              <a:t>查看元素节点</a:t>
            </a:r>
          </a:p>
          <a:p>
            <a:pPr marL="873760" lvl="3" indent="-218440" defTabSz="182880">
              <a:spcBef>
                <a:spcPts val="2000"/>
              </a:spcBef>
              <a:buBlip>
                <a:blip r:embed="rId1"/>
              </a:buBlip>
              <a:defRPr sz="1600">
                <a:effectLst/>
              </a:defRPr>
            </a:pPr>
            <a:r>
              <a:t>document代表整个文档</a:t>
            </a:r>
          </a:p>
          <a:p>
            <a:pPr marL="873760" lvl="3" indent="-218440" defTabSz="182880">
              <a:spcBef>
                <a:spcPts val="2000"/>
              </a:spcBef>
              <a:buBlip>
                <a:blip r:embed="rId1"/>
              </a:buBlip>
              <a:defRPr sz="1600">
                <a:effectLst/>
              </a:defRPr>
            </a:pPr>
            <a:r>
              <a:t>document.getElementById() //元素id 在Ie8以下的浏览器，不区分id大小写，而且也返回匹配name属性的元素</a:t>
            </a:r>
          </a:p>
          <a:p>
            <a:pPr marL="873760" lvl="3" indent="-218440" defTabSz="182880">
              <a:spcBef>
                <a:spcPts val="2000"/>
              </a:spcBef>
              <a:buBlip>
                <a:blip r:embed="rId1"/>
              </a:buBlip>
              <a:defRPr sz="1600">
                <a:effectLst/>
              </a:defRPr>
            </a:pPr>
            <a:r>
              <a:t>.getElementsByTagName() // 标签名</a:t>
            </a:r>
          </a:p>
          <a:p>
            <a:pPr marL="873760" lvl="3" indent="-218440" defTabSz="182880">
              <a:spcBef>
                <a:spcPts val="2000"/>
              </a:spcBef>
              <a:buBlip>
                <a:blip r:embed="rId1"/>
              </a:buBlip>
              <a:defRPr sz="1600">
                <a:effectLst/>
              </a:defRPr>
            </a:pPr>
            <a:r>
              <a:t>getElementByName(); //，需注意，只有部分标签name可生效（表单，表单元素，img，iframe）</a:t>
            </a:r>
          </a:p>
          <a:p>
            <a:pPr marL="873760" lvl="3" indent="-218440" defTabSz="182880">
              <a:spcBef>
                <a:spcPts val="2000"/>
              </a:spcBef>
              <a:buBlip>
                <a:blip r:embed="rId1"/>
              </a:buBlip>
              <a:defRPr sz="1600">
                <a:effectLst/>
              </a:defRPr>
            </a:pPr>
            <a:r>
              <a:t>.getElementsByClassName() // 类名 -&gt; ie8和ie8以下的ie版本中没有，可以多个class一起</a:t>
            </a:r>
          </a:p>
          <a:p>
            <a:pPr marL="873760" lvl="3" indent="-218440" defTabSz="182880">
              <a:spcBef>
                <a:spcPts val="2000"/>
              </a:spcBef>
              <a:buBlip>
                <a:blip r:embed="rId1"/>
              </a:buBlip>
              <a:defRPr sz="1600">
                <a:effectLst/>
              </a:defRPr>
            </a:pPr>
            <a:r>
              <a:t>.querySelector() // css选择器   在ie7和ie7以下的版本中没有</a:t>
            </a:r>
          </a:p>
          <a:p>
            <a:pPr marL="873760" lvl="3" indent="-218440" defTabSz="182880">
              <a:spcBef>
                <a:spcPts val="2000"/>
              </a:spcBef>
              <a:buBlip>
                <a:blip r:embed="rId1"/>
              </a:buBlip>
              <a:defRPr sz="1600">
                <a:effectLst/>
              </a:defRPr>
            </a:pPr>
            <a:r>
              <a:t>.querySelectorAll() // css选择器 在ie7和ie7以下的版本中没有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Shape 74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743" name="Shape 743"/>
          <p:cNvSpPr/>
          <p:nvPr>
            <p:ph type="body" idx="4294967295"/>
          </p:nvPr>
        </p:nvSpPr>
        <p:spPr>
          <a:xfrm>
            <a:off x="1968500" y="2743200"/>
            <a:ext cx="9753600" cy="5842000"/>
          </a:xfrm>
          <a:prstGeom prst="rect">
            <a:avLst/>
          </a:prstGeom>
        </p:spPr>
        <p:txBody>
          <a:bodyPr anchor="ctr"/>
          <a:lstStyle/>
          <a:p>
            <a:pPr marL="311150" indent="-311150" algn="l" defTabSz="260350">
              <a:spcBef>
                <a:spcPts val="2800"/>
              </a:spcBef>
              <a:buSzPct val="35000"/>
              <a:buBlip>
                <a:blip r:embed="rId1"/>
              </a:buBlip>
              <a:defRPr sz="2280">
                <a:effectLst/>
              </a:defRPr>
            </a:pPr>
            <a:r>
              <a:t>节点的类型</a:t>
            </a:r>
          </a:p>
          <a:p>
            <a:pPr marL="622300" lvl="1" indent="-311150" algn="l" defTabSz="260350">
              <a:spcBef>
                <a:spcPts val="2800"/>
              </a:spcBef>
              <a:buSzPct val="35000"/>
              <a:buBlip>
                <a:blip r:embed="rId1"/>
              </a:buBlip>
              <a:defRPr sz="2280">
                <a:effectLst/>
              </a:defRPr>
            </a:pPr>
            <a:r>
              <a:t>元素节点   —— 1</a:t>
            </a:r>
          </a:p>
          <a:p>
            <a:pPr marL="622300" lvl="1" indent="-311150" algn="l" defTabSz="260350">
              <a:spcBef>
                <a:spcPts val="2800"/>
              </a:spcBef>
              <a:buSzPct val="35000"/>
              <a:buBlip>
                <a:blip r:embed="rId1"/>
              </a:buBlip>
              <a:defRPr sz="2280">
                <a:effectLst/>
              </a:defRPr>
            </a:pPr>
            <a:r>
              <a:t>属性节点   —— 2</a:t>
            </a:r>
          </a:p>
          <a:p>
            <a:pPr marL="622300" lvl="1" indent="-311150" algn="l" defTabSz="260350">
              <a:spcBef>
                <a:spcPts val="2800"/>
              </a:spcBef>
              <a:buSzPct val="35000"/>
              <a:buBlip>
                <a:blip r:embed="rId1"/>
              </a:buBlip>
              <a:defRPr sz="2280">
                <a:effectLst/>
              </a:defRPr>
            </a:pPr>
            <a:r>
              <a:t>文本节点   —— 3</a:t>
            </a:r>
          </a:p>
          <a:p>
            <a:pPr marL="622300" lvl="1" indent="-311150" algn="l" defTabSz="260350">
              <a:spcBef>
                <a:spcPts val="2800"/>
              </a:spcBef>
              <a:buSzPct val="35000"/>
              <a:buBlip>
                <a:blip r:embed="rId1"/>
              </a:buBlip>
              <a:defRPr sz="2280">
                <a:effectLst/>
              </a:defRPr>
            </a:pPr>
            <a:r>
              <a:t>注释节点   —— 8</a:t>
            </a:r>
          </a:p>
          <a:p>
            <a:pPr marL="622300" lvl="1" indent="-311150" algn="l" defTabSz="260350">
              <a:spcBef>
                <a:spcPts val="2800"/>
              </a:spcBef>
              <a:buSzPct val="35000"/>
              <a:buBlip>
                <a:blip r:embed="rId1"/>
              </a:buBlip>
              <a:defRPr sz="2280">
                <a:effectLst/>
              </a:defRPr>
            </a:pPr>
            <a:r>
              <a:t>document  —— 9</a:t>
            </a:r>
          </a:p>
          <a:p>
            <a:pPr marL="622300" lvl="1" indent="-311150" algn="l" defTabSz="260350">
              <a:spcBef>
                <a:spcPts val="2800"/>
              </a:spcBef>
              <a:buSzPct val="35000"/>
              <a:buBlip>
                <a:blip r:embed="rId1"/>
              </a:buBlip>
              <a:defRPr sz="2280">
                <a:effectLst/>
              </a:defRPr>
            </a:pPr>
            <a:r>
              <a:t>DocumentFragment  ——  11 </a:t>
            </a:r>
          </a:p>
          <a:p>
            <a:pPr marL="311150" indent="-311150" algn="l" defTabSz="260350">
              <a:spcBef>
                <a:spcPts val="2800"/>
              </a:spcBef>
              <a:buSzPct val="35000"/>
              <a:buBlip>
                <a:blip r:embed="rId1"/>
              </a:buBlip>
              <a:defRPr sz="2280">
                <a:effectLst/>
              </a:defRPr>
            </a:pPr>
            <a:r>
              <a:t>获取节点类型   nodeType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js执行队列</a:t>
            </a:r>
          </a:p>
        </p:txBody>
      </p:sp>
      <p:sp>
        <p:nvSpPr>
          <p:cNvPr id="164" name="Shape 164"/>
          <p:cNvSpPr/>
          <p:nvPr/>
        </p:nvSpPr>
        <p:spPr>
          <a:xfrm>
            <a:off x="1966969" y="2785629"/>
            <a:ext cx="2273428" cy="1270001"/>
          </a:xfrm>
          <a:prstGeom prst="rect">
            <a:avLst/>
          </a:prstGeom>
          <a:blipFill>
            <a:blip r:embed="rId1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165" name="Shape 165"/>
          <p:cNvSpPr/>
          <p:nvPr/>
        </p:nvSpPr>
        <p:spPr>
          <a:xfrm>
            <a:off x="1966969" y="3103129"/>
            <a:ext cx="2273428" cy="6350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js执行主线程</a:t>
            </a:r>
          </a:p>
        </p:txBody>
      </p:sp>
      <p:sp>
        <p:nvSpPr>
          <p:cNvPr id="166" name="Shape 166"/>
          <p:cNvSpPr/>
          <p:nvPr/>
        </p:nvSpPr>
        <p:spPr>
          <a:xfrm>
            <a:off x="1966353" y="4878789"/>
            <a:ext cx="1270001" cy="1270001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167" name="Shape 167"/>
          <p:cNvSpPr/>
          <p:nvPr/>
        </p:nvSpPr>
        <p:spPr>
          <a:xfrm>
            <a:off x="10579456" y="4878789"/>
            <a:ext cx="1270001" cy="1270001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168" name="Shape 168"/>
          <p:cNvSpPr/>
          <p:nvPr/>
        </p:nvSpPr>
        <p:spPr>
          <a:xfrm>
            <a:off x="5385255" y="4878789"/>
            <a:ext cx="1270001" cy="1270001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169" name="Shape 169"/>
          <p:cNvSpPr/>
          <p:nvPr/>
        </p:nvSpPr>
        <p:spPr>
          <a:xfrm>
            <a:off x="8848056" y="4878789"/>
            <a:ext cx="1270001" cy="1270001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170" name="Shape 170"/>
          <p:cNvSpPr/>
          <p:nvPr/>
        </p:nvSpPr>
        <p:spPr>
          <a:xfrm>
            <a:off x="7116655" y="4878789"/>
            <a:ext cx="1270001" cy="1270001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171" name="Shape 171"/>
          <p:cNvSpPr/>
          <p:nvPr/>
        </p:nvSpPr>
        <p:spPr>
          <a:xfrm>
            <a:off x="3653854" y="4878789"/>
            <a:ext cx="1270001" cy="1270001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172" name="Shape 172"/>
          <p:cNvSpPr/>
          <p:nvPr/>
        </p:nvSpPr>
        <p:spPr>
          <a:xfrm>
            <a:off x="1919255" y="5288839"/>
            <a:ext cx="1364196" cy="44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300"/>
            </a:lvl1pPr>
          </a:lstStyle>
          <a:p>
            <a:r>
              <a:t>task1,1ms</a:t>
            </a:r>
          </a:p>
        </p:txBody>
      </p:sp>
      <p:sp>
        <p:nvSpPr>
          <p:cNvPr id="173" name="Shape 173"/>
          <p:cNvSpPr/>
          <p:nvPr/>
        </p:nvSpPr>
        <p:spPr>
          <a:xfrm>
            <a:off x="3606756" y="5288839"/>
            <a:ext cx="1364197" cy="44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300"/>
            </a:lvl1pPr>
          </a:lstStyle>
          <a:p>
            <a:r>
              <a:t>task2,2ms</a:t>
            </a:r>
          </a:p>
        </p:txBody>
      </p:sp>
      <p:sp>
        <p:nvSpPr>
          <p:cNvPr id="174" name="Shape 174"/>
          <p:cNvSpPr/>
          <p:nvPr/>
        </p:nvSpPr>
        <p:spPr>
          <a:xfrm>
            <a:off x="5334706" y="5288839"/>
            <a:ext cx="1364197" cy="44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300"/>
            </a:lvl1pPr>
          </a:lstStyle>
          <a:p>
            <a:r>
              <a:t>task2,1ms</a:t>
            </a:r>
          </a:p>
        </p:txBody>
      </p:sp>
      <p:sp>
        <p:nvSpPr>
          <p:cNvPr id="175" name="Shape 175"/>
          <p:cNvSpPr/>
          <p:nvPr/>
        </p:nvSpPr>
        <p:spPr>
          <a:xfrm>
            <a:off x="7069557" y="5288839"/>
            <a:ext cx="1364197" cy="44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300"/>
            </a:lvl1pPr>
          </a:lstStyle>
          <a:p>
            <a:r>
              <a:t>task1,1ms</a:t>
            </a:r>
          </a:p>
        </p:txBody>
      </p:sp>
      <p:sp>
        <p:nvSpPr>
          <p:cNvPr id="176" name="Shape 176"/>
          <p:cNvSpPr/>
          <p:nvPr/>
        </p:nvSpPr>
        <p:spPr>
          <a:xfrm>
            <a:off x="8800958" y="5288839"/>
            <a:ext cx="1364197" cy="44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300"/>
            </a:lvl1pPr>
          </a:lstStyle>
          <a:p>
            <a:r>
              <a:t>task1,1ms</a:t>
            </a:r>
          </a:p>
        </p:txBody>
      </p:sp>
      <p:sp>
        <p:nvSpPr>
          <p:cNvPr id="177" name="Shape 177"/>
          <p:cNvSpPr/>
          <p:nvPr/>
        </p:nvSpPr>
        <p:spPr>
          <a:xfrm>
            <a:off x="10532358" y="5288839"/>
            <a:ext cx="1364197" cy="44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300"/>
            </a:lvl1pPr>
          </a:lstStyle>
          <a:p>
            <a:r>
              <a:t>task2,1ms</a:t>
            </a:r>
          </a:p>
        </p:txBody>
      </p:sp>
      <p:sp>
        <p:nvSpPr>
          <p:cNvPr id="178" name="Shape 178"/>
          <p:cNvSpPr/>
          <p:nvPr/>
        </p:nvSpPr>
        <p:spPr>
          <a:xfrm flipV="1">
            <a:off x="2730453" y="4200151"/>
            <a:ext cx="1" cy="590157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179" name="Shape 179"/>
          <p:cNvSpPr/>
          <p:nvPr/>
        </p:nvSpPr>
        <p:spPr>
          <a:xfrm flipH="1">
            <a:off x="3296165" y="5513789"/>
            <a:ext cx="29787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180" name="Shape 180"/>
          <p:cNvSpPr/>
          <p:nvPr/>
        </p:nvSpPr>
        <p:spPr>
          <a:xfrm flipH="1">
            <a:off x="4980342" y="5513789"/>
            <a:ext cx="29787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181" name="Shape 181"/>
          <p:cNvSpPr/>
          <p:nvPr/>
        </p:nvSpPr>
        <p:spPr>
          <a:xfrm flipH="1">
            <a:off x="8490241" y="5513789"/>
            <a:ext cx="29787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182" name="Shape 182"/>
          <p:cNvSpPr/>
          <p:nvPr/>
        </p:nvSpPr>
        <p:spPr>
          <a:xfrm flipH="1">
            <a:off x="6713468" y="5513789"/>
            <a:ext cx="29787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183" name="Shape 183"/>
          <p:cNvSpPr/>
          <p:nvPr/>
        </p:nvSpPr>
        <p:spPr>
          <a:xfrm flipH="1">
            <a:off x="10199818" y="5513789"/>
            <a:ext cx="29787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Shape 74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746" name="Shape 746"/>
          <p:cNvSpPr/>
          <p:nvPr>
            <p:ph type="body" idx="4294967295"/>
          </p:nvPr>
        </p:nvSpPr>
        <p:spPr>
          <a:xfrm>
            <a:off x="1955800" y="2169384"/>
            <a:ext cx="9753600" cy="7309253"/>
          </a:xfrm>
          <a:prstGeom prst="rect">
            <a:avLst/>
          </a:prstGeom>
        </p:spPr>
        <p:txBody>
          <a:bodyPr anchor="ctr"/>
          <a:lstStyle/>
          <a:p>
            <a:pPr marL="218440" indent="-218440" algn="l" defTabSz="182880">
              <a:spcBef>
                <a:spcPts val="2000"/>
              </a:spcBef>
              <a:buSzPct val="35000"/>
              <a:buBlip>
                <a:blip r:embed="rId1"/>
              </a:buBlip>
              <a:defRPr sz="1600">
                <a:effectLst/>
              </a:defRPr>
            </a:pPr>
            <a:r>
              <a:t>遍历节点树：</a:t>
            </a:r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1"/>
              </a:buBlip>
              <a:defRPr sz="1600">
                <a:effectLst/>
              </a:defRPr>
            </a:pPr>
            <a:r>
              <a:t> parentNode -&gt; 父节点  (最顶端的parentNode为#document);</a:t>
            </a:r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1"/>
              </a:buBlip>
              <a:defRPr sz="1600">
                <a:effectLst/>
              </a:defRPr>
            </a:pPr>
            <a:r>
              <a:t> childNodes -&gt; 子节点们</a:t>
            </a:r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1"/>
              </a:buBlip>
              <a:defRPr sz="1600">
                <a:effectLst/>
              </a:defRPr>
            </a:pPr>
            <a:r>
              <a:t> firstChild -&gt; 第一个子节点</a:t>
            </a:r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1"/>
              </a:buBlip>
              <a:defRPr sz="1600">
                <a:effectLst/>
              </a:defRPr>
            </a:pPr>
            <a:r>
              <a:t> lastChild -&gt; 最后一个子节点</a:t>
            </a:r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1"/>
              </a:buBlip>
              <a:defRPr sz="1600">
                <a:effectLst/>
              </a:defRPr>
            </a:pPr>
            <a:r>
              <a:t> nextSibling-&gt;后一个兄弟元素 previousSibling-&gt;前一个兄弟元素</a:t>
            </a:r>
          </a:p>
          <a:p>
            <a:pPr marL="218440" indent="-218440" algn="l" defTabSz="182880">
              <a:spcBef>
                <a:spcPts val="2000"/>
              </a:spcBef>
              <a:buSzPct val="35000"/>
              <a:buBlip>
                <a:blip r:embed="rId1"/>
              </a:buBlip>
              <a:defRPr sz="1600">
                <a:effectLst/>
              </a:defRPr>
            </a:pPr>
            <a:r>
              <a:t>基于元素节点树的遍历</a:t>
            </a:r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1"/>
              </a:buBlip>
              <a:defRPr sz="1600">
                <a:effectLst/>
              </a:defRPr>
            </a:pPr>
            <a:r>
              <a:t>parentElement -&gt; 返回当前元素的父元素节点 (IE不兼容)</a:t>
            </a:r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1"/>
              </a:buBlip>
              <a:defRPr sz="1600">
                <a:effectLst/>
              </a:defRPr>
            </a:pPr>
            <a:r>
              <a:t>children -&gt; 只返回当前元素的元素子节点</a:t>
            </a:r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1"/>
              </a:buBlip>
              <a:defRPr sz="1600">
                <a:effectLst/>
              </a:defRPr>
            </a:pPr>
            <a:r>
              <a:t>node.childElementCount  === node.children.length当前元素节点的子元素节点个数(IE不兼容)</a:t>
            </a:r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1"/>
              </a:buBlip>
              <a:defRPr sz="1600">
                <a:effectLst/>
              </a:defRPr>
            </a:pPr>
            <a:r>
              <a:t>firstElementChild -&gt; 返回的是第一个元素节点(IE不兼容)</a:t>
            </a:r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1"/>
              </a:buBlip>
              <a:defRPr sz="1600">
                <a:effectLst/>
              </a:defRPr>
            </a:pPr>
            <a:r>
              <a:t>lastElementChild -&gt; 返回的是最后一个元素节点(IE不兼容)</a:t>
            </a:r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1"/>
              </a:buBlip>
              <a:defRPr sz="1600">
                <a:effectLst/>
              </a:defRPr>
            </a:pPr>
            <a:r>
              <a:t>nextElementSibling / previousElementSibling -&gt;返回后一个/前一个兄弟元素节点（IE不兼容)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Shape 74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749" name="Shape 749"/>
          <p:cNvSpPr/>
          <p:nvPr>
            <p:ph type="body" idx="4294967295"/>
          </p:nvPr>
        </p:nvSpPr>
        <p:spPr>
          <a:xfrm>
            <a:off x="1968500" y="2743200"/>
            <a:ext cx="9753600" cy="5842000"/>
          </a:xfrm>
          <a:prstGeom prst="rect">
            <a:avLst/>
          </a:prstGeom>
        </p:spPr>
        <p:txBody>
          <a:bodyPr anchor="ctr"/>
          <a:lstStyle/>
          <a:p>
            <a:pPr marL="245745" indent="-245745" algn="l" defTabSz="205105">
              <a:spcBef>
                <a:spcPts val="2200"/>
              </a:spcBef>
              <a:buSzPct val="35000"/>
              <a:buBlip>
                <a:blip r:embed="rId1"/>
              </a:buBlip>
              <a:defRPr sz="1800">
                <a:effectLst/>
              </a:defRPr>
            </a:pPr>
            <a:r>
              <a:t>节点的四个属性</a:t>
            </a:r>
          </a:p>
          <a:p>
            <a:pPr marL="491490" lvl="1" indent="-245745" algn="l" defTabSz="205105">
              <a:spcBef>
                <a:spcPts val="2200"/>
              </a:spcBef>
              <a:buSzPct val="35000"/>
              <a:buBlip>
                <a:blip r:embed="rId1"/>
              </a:buBlip>
              <a:defRPr sz="1800">
                <a:effectLst/>
              </a:defRPr>
            </a:pPr>
            <a:r>
              <a:t>nodeName</a:t>
            </a:r>
          </a:p>
          <a:p>
            <a:pPr marL="737235" lvl="2" indent="-245745" algn="l" defTabSz="205105">
              <a:spcBef>
                <a:spcPts val="2200"/>
              </a:spcBef>
              <a:buSzPct val="35000"/>
              <a:buBlip>
                <a:blip r:embed="rId1"/>
              </a:buBlip>
              <a:defRPr sz="1800">
                <a:effectLst/>
              </a:defRPr>
            </a:pPr>
            <a:r>
              <a:t>元素的标签名，以大写形式表示,只读</a:t>
            </a:r>
          </a:p>
          <a:p>
            <a:pPr marL="491490" lvl="1" indent="-245745" algn="l" defTabSz="205105">
              <a:spcBef>
                <a:spcPts val="2200"/>
              </a:spcBef>
              <a:buSzPct val="35000"/>
              <a:buBlip>
                <a:blip r:embed="rId1"/>
              </a:buBlip>
              <a:defRPr sz="1800">
                <a:effectLst/>
              </a:defRPr>
            </a:pPr>
            <a:r>
              <a:t>nodeValue</a:t>
            </a:r>
          </a:p>
          <a:p>
            <a:pPr marL="737235" lvl="2" indent="-245745" algn="l" defTabSz="205105">
              <a:spcBef>
                <a:spcPts val="2200"/>
              </a:spcBef>
              <a:buSzPct val="35000"/>
              <a:buBlip>
                <a:blip r:embed="rId1"/>
              </a:buBlip>
              <a:defRPr sz="1800">
                <a:effectLst/>
              </a:defRPr>
            </a:pPr>
            <a:r>
              <a:t>Text节点或Comment节点的文本内容,可读写</a:t>
            </a:r>
          </a:p>
          <a:p>
            <a:pPr marL="491490" lvl="1" indent="-245745" algn="l" defTabSz="205105">
              <a:spcBef>
                <a:spcPts val="2200"/>
              </a:spcBef>
              <a:buSzPct val="35000"/>
              <a:buBlip>
                <a:blip r:embed="rId1"/>
              </a:buBlip>
              <a:defRPr sz="1800">
                <a:effectLst/>
              </a:defRPr>
            </a:pPr>
            <a:r>
              <a:t>nodeType</a:t>
            </a:r>
          </a:p>
          <a:p>
            <a:pPr marL="737235" lvl="2" indent="-245745" algn="l" defTabSz="205105">
              <a:spcBef>
                <a:spcPts val="2200"/>
              </a:spcBef>
              <a:buSzPct val="35000"/>
              <a:buBlip>
                <a:blip r:embed="rId1"/>
              </a:buBlip>
              <a:defRPr sz="1800">
                <a:effectLst/>
              </a:defRPr>
            </a:pPr>
            <a:r>
              <a:t>该节点的类型，只读</a:t>
            </a:r>
          </a:p>
          <a:p>
            <a:pPr marL="491490" lvl="1" indent="-245745" algn="l" defTabSz="205105">
              <a:spcBef>
                <a:spcPts val="2200"/>
              </a:spcBef>
              <a:buSzPct val="35000"/>
              <a:buBlip>
                <a:blip r:embed="rId1"/>
              </a:buBlip>
              <a:defRPr sz="1800">
                <a:effectLst/>
              </a:defRPr>
            </a:pPr>
            <a:r>
              <a:t>attributes</a:t>
            </a:r>
          </a:p>
          <a:p>
            <a:pPr marL="737235" lvl="2" indent="-245745" algn="l" defTabSz="205105">
              <a:spcBef>
                <a:spcPts val="2200"/>
              </a:spcBef>
              <a:buSzPct val="35000"/>
              <a:buBlip>
                <a:blip r:embed="rId1"/>
              </a:buBlip>
              <a:defRPr sz="1800">
                <a:effectLst/>
              </a:defRPr>
            </a:pPr>
            <a:r>
              <a:t>Element 节点的属性集合</a:t>
            </a:r>
          </a:p>
          <a:p>
            <a:pPr marL="245745" indent="-245745" algn="l" defTabSz="205105">
              <a:spcBef>
                <a:spcPts val="2200"/>
              </a:spcBef>
              <a:buSzPct val="35000"/>
              <a:buBlip>
                <a:blip r:embed="rId1"/>
              </a:buBlip>
              <a:defRPr sz="1800">
                <a:effectLst/>
              </a:defRPr>
            </a:pPr>
            <a:r>
              <a:t>节点的一个方法  Node.hasChildNodes();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Shape 751"/>
          <p:cNvSpPr/>
          <p:nvPr>
            <p:ph type="title"/>
          </p:nvPr>
        </p:nvSpPr>
        <p:spPr>
          <a:xfrm>
            <a:off x="2119583" y="189841"/>
            <a:ext cx="9575801" cy="2590801"/>
          </a:xfrm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DOM树</a:t>
            </a:r>
          </a:p>
        </p:txBody>
      </p:sp>
      <p:sp>
        <p:nvSpPr>
          <p:cNvPr id="752" name="Shape 752"/>
          <p:cNvSpPr/>
          <p:nvPr/>
        </p:nvSpPr>
        <p:spPr>
          <a:xfrm>
            <a:off x="233572" y="4368800"/>
            <a:ext cx="1539212" cy="988260"/>
          </a:xfrm>
          <a:prstGeom prst="rect">
            <a:avLst/>
          </a:prstGeom>
          <a:blipFill>
            <a:blip r:embed="rId1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53" name="Shape 753"/>
          <p:cNvSpPr/>
          <p:nvPr/>
        </p:nvSpPr>
        <p:spPr>
          <a:xfrm>
            <a:off x="490733" y="4581941"/>
            <a:ext cx="102489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Node</a:t>
            </a:r>
          </a:p>
        </p:txBody>
      </p:sp>
      <p:sp>
        <p:nvSpPr>
          <p:cNvPr id="754" name="Shape 754"/>
          <p:cNvSpPr/>
          <p:nvPr/>
        </p:nvSpPr>
        <p:spPr>
          <a:xfrm>
            <a:off x="2295068" y="2436498"/>
            <a:ext cx="2139597" cy="729239"/>
          </a:xfrm>
          <a:prstGeom prst="rect">
            <a:avLst/>
          </a:prstGeom>
          <a:blipFill>
            <a:blip r:embed="rId1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55" name="Shape 755"/>
          <p:cNvSpPr/>
          <p:nvPr/>
        </p:nvSpPr>
        <p:spPr>
          <a:xfrm>
            <a:off x="2439607" y="2520129"/>
            <a:ext cx="1850518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Document</a:t>
            </a:r>
          </a:p>
        </p:txBody>
      </p:sp>
      <p:sp>
        <p:nvSpPr>
          <p:cNvPr id="756" name="Shape 756"/>
          <p:cNvSpPr/>
          <p:nvPr/>
        </p:nvSpPr>
        <p:spPr>
          <a:xfrm>
            <a:off x="2295068" y="3724195"/>
            <a:ext cx="2489054" cy="729239"/>
          </a:xfrm>
          <a:prstGeom prst="rect">
            <a:avLst/>
          </a:prstGeom>
          <a:blipFill>
            <a:blip r:embed="rId1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57" name="Shape 757"/>
          <p:cNvSpPr/>
          <p:nvPr/>
        </p:nvSpPr>
        <p:spPr>
          <a:xfrm>
            <a:off x="2299249" y="3807826"/>
            <a:ext cx="2480692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CharacterData</a:t>
            </a:r>
          </a:p>
        </p:txBody>
      </p:sp>
      <p:sp>
        <p:nvSpPr>
          <p:cNvPr id="758" name="Shape 758"/>
          <p:cNvSpPr/>
          <p:nvPr/>
        </p:nvSpPr>
        <p:spPr>
          <a:xfrm>
            <a:off x="2295068" y="5095523"/>
            <a:ext cx="2139597" cy="729239"/>
          </a:xfrm>
          <a:prstGeom prst="rect">
            <a:avLst/>
          </a:prstGeom>
          <a:blipFill>
            <a:blip r:embed="rId1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59" name="Shape 759"/>
          <p:cNvSpPr/>
          <p:nvPr/>
        </p:nvSpPr>
        <p:spPr>
          <a:xfrm>
            <a:off x="2651443" y="5179153"/>
            <a:ext cx="1426846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Element</a:t>
            </a:r>
          </a:p>
        </p:txBody>
      </p:sp>
      <p:sp>
        <p:nvSpPr>
          <p:cNvPr id="760" name="Shape 760"/>
          <p:cNvSpPr/>
          <p:nvPr/>
        </p:nvSpPr>
        <p:spPr>
          <a:xfrm>
            <a:off x="2394912" y="6292122"/>
            <a:ext cx="1629209" cy="729239"/>
          </a:xfrm>
          <a:prstGeom prst="rect">
            <a:avLst/>
          </a:prstGeom>
          <a:blipFill>
            <a:blip r:embed="rId1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61" name="Shape 761"/>
          <p:cNvSpPr/>
          <p:nvPr/>
        </p:nvSpPr>
        <p:spPr>
          <a:xfrm>
            <a:off x="2855948" y="6375753"/>
            <a:ext cx="70713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Attr</a:t>
            </a:r>
          </a:p>
        </p:txBody>
      </p:sp>
      <p:sp>
        <p:nvSpPr>
          <p:cNvPr id="762" name="Shape 762"/>
          <p:cNvSpPr/>
          <p:nvPr/>
        </p:nvSpPr>
        <p:spPr>
          <a:xfrm>
            <a:off x="5336852" y="2436498"/>
            <a:ext cx="3128442" cy="729239"/>
          </a:xfrm>
          <a:prstGeom prst="rect">
            <a:avLst/>
          </a:prstGeom>
          <a:blipFill>
            <a:blip r:embed="rId1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63" name="Shape 763"/>
          <p:cNvSpPr/>
          <p:nvPr/>
        </p:nvSpPr>
        <p:spPr>
          <a:xfrm>
            <a:off x="5457082" y="2520129"/>
            <a:ext cx="288798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HTMLDocument</a:t>
            </a:r>
          </a:p>
        </p:txBody>
      </p:sp>
      <p:sp>
        <p:nvSpPr>
          <p:cNvPr id="764" name="Shape 764"/>
          <p:cNvSpPr/>
          <p:nvPr/>
        </p:nvSpPr>
        <p:spPr>
          <a:xfrm>
            <a:off x="5461658" y="3388759"/>
            <a:ext cx="1629208" cy="639449"/>
          </a:xfrm>
          <a:prstGeom prst="rect">
            <a:avLst/>
          </a:prstGeom>
          <a:blipFill>
            <a:blip r:embed="rId1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65" name="Shape 765"/>
          <p:cNvSpPr/>
          <p:nvPr/>
        </p:nvSpPr>
        <p:spPr>
          <a:xfrm>
            <a:off x="5888784" y="3427494"/>
            <a:ext cx="77495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Text</a:t>
            </a:r>
          </a:p>
        </p:txBody>
      </p:sp>
      <p:sp>
        <p:nvSpPr>
          <p:cNvPr id="766" name="Shape 766"/>
          <p:cNvSpPr/>
          <p:nvPr/>
        </p:nvSpPr>
        <p:spPr>
          <a:xfrm>
            <a:off x="5445293" y="4251229"/>
            <a:ext cx="1850518" cy="639449"/>
          </a:xfrm>
          <a:prstGeom prst="rect">
            <a:avLst/>
          </a:prstGeom>
          <a:blipFill>
            <a:blip r:embed="rId1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67" name="Shape 767"/>
          <p:cNvSpPr/>
          <p:nvPr/>
        </p:nvSpPr>
        <p:spPr>
          <a:xfrm>
            <a:off x="5508919" y="4289964"/>
            <a:ext cx="1723265" cy="561979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Comment</a:t>
            </a:r>
          </a:p>
        </p:txBody>
      </p:sp>
      <p:sp>
        <p:nvSpPr>
          <p:cNvPr id="768" name="Shape 768"/>
          <p:cNvSpPr/>
          <p:nvPr/>
        </p:nvSpPr>
        <p:spPr>
          <a:xfrm>
            <a:off x="5189197" y="5095523"/>
            <a:ext cx="2464309" cy="729239"/>
          </a:xfrm>
          <a:prstGeom prst="rect">
            <a:avLst/>
          </a:prstGeom>
          <a:blipFill>
            <a:blip r:embed="rId1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69" name="Shape 769"/>
          <p:cNvSpPr/>
          <p:nvPr/>
        </p:nvSpPr>
        <p:spPr>
          <a:xfrm>
            <a:off x="5189197" y="5179153"/>
            <a:ext cx="2464309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HTMLElement</a:t>
            </a:r>
          </a:p>
        </p:txBody>
      </p:sp>
      <p:sp>
        <p:nvSpPr>
          <p:cNvPr id="770" name="Shape 770"/>
          <p:cNvSpPr/>
          <p:nvPr/>
        </p:nvSpPr>
        <p:spPr>
          <a:xfrm flipV="1">
            <a:off x="2033925" y="2860993"/>
            <a:ext cx="1" cy="3746607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71" name="Shape 771"/>
          <p:cNvSpPr/>
          <p:nvPr/>
        </p:nvSpPr>
        <p:spPr>
          <a:xfrm>
            <a:off x="2055712" y="2878244"/>
            <a:ext cx="34940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72" name="Shape 772"/>
          <p:cNvSpPr/>
          <p:nvPr/>
        </p:nvSpPr>
        <p:spPr>
          <a:xfrm>
            <a:off x="2055712" y="4088814"/>
            <a:ext cx="34940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73" name="Shape 773"/>
          <p:cNvSpPr/>
          <p:nvPr/>
        </p:nvSpPr>
        <p:spPr>
          <a:xfrm>
            <a:off x="2055712" y="5460142"/>
            <a:ext cx="34940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74" name="Shape 774"/>
          <p:cNvSpPr/>
          <p:nvPr/>
        </p:nvSpPr>
        <p:spPr>
          <a:xfrm>
            <a:off x="2055712" y="6563181"/>
            <a:ext cx="34940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75" name="Shape 775"/>
          <p:cNvSpPr/>
          <p:nvPr/>
        </p:nvSpPr>
        <p:spPr>
          <a:xfrm>
            <a:off x="1708449" y="4876800"/>
            <a:ext cx="349409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76" name="Shape 776"/>
          <p:cNvSpPr/>
          <p:nvPr/>
        </p:nvSpPr>
        <p:spPr>
          <a:xfrm>
            <a:off x="4454403" y="2878244"/>
            <a:ext cx="8638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77" name="Shape 777"/>
          <p:cNvSpPr/>
          <p:nvPr/>
        </p:nvSpPr>
        <p:spPr>
          <a:xfrm>
            <a:off x="4459039" y="5447129"/>
            <a:ext cx="70889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78" name="Shape 778"/>
          <p:cNvSpPr/>
          <p:nvPr/>
        </p:nvSpPr>
        <p:spPr>
          <a:xfrm>
            <a:off x="5103176" y="3708483"/>
            <a:ext cx="34940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79" name="Shape 779"/>
          <p:cNvSpPr/>
          <p:nvPr/>
        </p:nvSpPr>
        <p:spPr>
          <a:xfrm>
            <a:off x="5103176" y="4561865"/>
            <a:ext cx="34940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80" name="Shape 780"/>
          <p:cNvSpPr/>
          <p:nvPr/>
        </p:nvSpPr>
        <p:spPr>
          <a:xfrm flipV="1">
            <a:off x="5122889" y="3720054"/>
            <a:ext cx="1" cy="865277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81" name="Shape 781"/>
          <p:cNvSpPr/>
          <p:nvPr/>
        </p:nvSpPr>
        <p:spPr>
          <a:xfrm>
            <a:off x="4792916" y="4088814"/>
            <a:ext cx="34940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82" name="Shape 782"/>
          <p:cNvSpPr/>
          <p:nvPr/>
        </p:nvSpPr>
        <p:spPr>
          <a:xfrm>
            <a:off x="7674765" y="5460142"/>
            <a:ext cx="102489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83" name="Shape 783"/>
          <p:cNvSpPr/>
          <p:nvPr/>
        </p:nvSpPr>
        <p:spPr>
          <a:xfrm flipV="1">
            <a:off x="8733614" y="1918542"/>
            <a:ext cx="1" cy="7057176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84" name="Shape 784"/>
          <p:cNvSpPr/>
          <p:nvPr/>
        </p:nvSpPr>
        <p:spPr>
          <a:xfrm>
            <a:off x="8737941" y="1942344"/>
            <a:ext cx="61205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85" name="Shape 785"/>
          <p:cNvSpPr/>
          <p:nvPr/>
        </p:nvSpPr>
        <p:spPr>
          <a:xfrm>
            <a:off x="8722985" y="2878244"/>
            <a:ext cx="61205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86" name="Shape 786"/>
          <p:cNvSpPr/>
          <p:nvPr/>
        </p:nvSpPr>
        <p:spPr>
          <a:xfrm>
            <a:off x="8737941" y="3708483"/>
            <a:ext cx="61205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87" name="Shape 787"/>
          <p:cNvSpPr/>
          <p:nvPr/>
        </p:nvSpPr>
        <p:spPr>
          <a:xfrm>
            <a:off x="8745289" y="4530361"/>
            <a:ext cx="61205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88" name="Shape 788"/>
          <p:cNvSpPr/>
          <p:nvPr/>
        </p:nvSpPr>
        <p:spPr>
          <a:xfrm>
            <a:off x="8745469" y="5360600"/>
            <a:ext cx="61205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89" name="Shape 789"/>
          <p:cNvSpPr/>
          <p:nvPr/>
        </p:nvSpPr>
        <p:spPr>
          <a:xfrm>
            <a:off x="8747724" y="6190839"/>
            <a:ext cx="61205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90" name="Shape 790"/>
          <p:cNvSpPr/>
          <p:nvPr/>
        </p:nvSpPr>
        <p:spPr>
          <a:xfrm>
            <a:off x="8742373" y="6949216"/>
            <a:ext cx="61205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91" name="Shape 791"/>
          <p:cNvSpPr/>
          <p:nvPr/>
        </p:nvSpPr>
        <p:spPr>
          <a:xfrm>
            <a:off x="9345323" y="1628525"/>
            <a:ext cx="3128442" cy="639449"/>
          </a:xfrm>
          <a:prstGeom prst="rect">
            <a:avLst/>
          </a:prstGeom>
          <a:blipFill>
            <a:blip r:embed="rId1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92" name="Shape 792"/>
          <p:cNvSpPr/>
          <p:nvPr/>
        </p:nvSpPr>
        <p:spPr>
          <a:xfrm>
            <a:off x="9610676" y="1723299"/>
            <a:ext cx="2597735" cy="44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300">
                <a:solidFill>
                  <a:srgbClr val="FFFFFF"/>
                </a:solidFill>
              </a:defRPr>
            </a:lvl1pPr>
          </a:lstStyle>
          <a:p>
            <a:r>
              <a:t>HTMLHeadElement</a:t>
            </a:r>
          </a:p>
        </p:txBody>
      </p:sp>
      <p:sp>
        <p:nvSpPr>
          <p:cNvPr id="793" name="Shape 793"/>
          <p:cNvSpPr/>
          <p:nvPr/>
        </p:nvSpPr>
        <p:spPr>
          <a:xfrm>
            <a:off x="9345323" y="2503368"/>
            <a:ext cx="3128442" cy="639450"/>
          </a:xfrm>
          <a:prstGeom prst="rect">
            <a:avLst/>
          </a:prstGeom>
          <a:blipFill>
            <a:blip r:embed="rId1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94" name="Shape 794"/>
          <p:cNvSpPr/>
          <p:nvPr/>
        </p:nvSpPr>
        <p:spPr>
          <a:xfrm>
            <a:off x="9630393" y="2598143"/>
            <a:ext cx="2558301" cy="44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300">
                <a:solidFill>
                  <a:srgbClr val="FFFFFF"/>
                </a:solidFill>
              </a:defRPr>
            </a:lvl1pPr>
          </a:lstStyle>
          <a:p>
            <a:r>
              <a:t>HTMLBodyElement</a:t>
            </a:r>
          </a:p>
        </p:txBody>
      </p:sp>
      <p:sp>
        <p:nvSpPr>
          <p:cNvPr id="795" name="Shape 795"/>
          <p:cNvSpPr/>
          <p:nvPr/>
        </p:nvSpPr>
        <p:spPr>
          <a:xfrm>
            <a:off x="9345323" y="3388759"/>
            <a:ext cx="3128442" cy="639449"/>
          </a:xfrm>
          <a:prstGeom prst="rect">
            <a:avLst/>
          </a:prstGeom>
          <a:blipFill>
            <a:blip r:embed="rId1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96" name="Shape 796"/>
          <p:cNvSpPr/>
          <p:nvPr/>
        </p:nvSpPr>
        <p:spPr>
          <a:xfrm>
            <a:off x="9699766" y="3483533"/>
            <a:ext cx="2419555" cy="44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300">
                <a:solidFill>
                  <a:srgbClr val="FFFFFF"/>
                </a:solidFill>
              </a:defRPr>
            </a:lvl1pPr>
          </a:lstStyle>
          <a:p>
            <a:r>
              <a:t>HTMLTitleElement</a:t>
            </a:r>
          </a:p>
        </p:txBody>
      </p:sp>
      <p:sp>
        <p:nvSpPr>
          <p:cNvPr id="797" name="Shape 797"/>
          <p:cNvSpPr/>
          <p:nvPr/>
        </p:nvSpPr>
        <p:spPr>
          <a:xfrm>
            <a:off x="9345323" y="4242141"/>
            <a:ext cx="3128442" cy="639449"/>
          </a:xfrm>
          <a:prstGeom prst="rect">
            <a:avLst/>
          </a:prstGeom>
          <a:blipFill>
            <a:blip r:embed="rId1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98" name="Shape 798"/>
          <p:cNvSpPr/>
          <p:nvPr/>
        </p:nvSpPr>
        <p:spPr>
          <a:xfrm>
            <a:off x="9335518" y="4336915"/>
            <a:ext cx="3148051" cy="44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300">
                <a:solidFill>
                  <a:srgbClr val="FFFFFF"/>
                </a:solidFill>
              </a:defRPr>
            </a:lvl1pPr>
          </a:lstStyle>
          <a:p>
            <a:r>
              <a:t>HTMLParagraphElement</a:t>
            </a:r>
          </a:p>
        </p:txBody>
      </p:sp>
      <p:sp>
        <p:nvSpPr>
          <p:cNvPr id="799" name="Shape 799"/>
          <p:cNvSpPr/>
          <p:nvPr/>
        </p:nvSpPr>
        <p:spPr>
          <a:xfrm>
            <a:off x="9345323" y="5127405"/>
            <a:ext cx="3128442" cy="639449"/>
          </a:xfrm>
          <a:prstGeom prst="rect">
            <a:avLst/>
          </a:prstGeom>
          <a:blipFill>
            <a:blip r:embed="rId1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800" name="Shape 800"/>
          <p:cNvSpPr/>
          <p:nvPr/>
        </p:nvSpPr>
        <p:spPr>
          <a:xfrm>
            <a:off x="9626741" y="5222180"/>
            <a:ext cx="2565605" cy="44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300">
                <a:solidFill>
                  <a:srgbClr val="FFFFFF"/>
                </a:solidFill>
              </a:defRPr>
            </a:lvl1pPr>
          </a:lstStyle>
          <a:p>
            <a:r>
              <a:t>HTMLInputElement</a:t>
            </a:r>
          </a:p>
        </p:txBody>
      </p:sp>
      <p:sp>
        <p:nvSpPr>
          <p:cNvPr id="801" name="Shape 801"/>
          <p:cNvSpPr/>
          <p:nvPr/>
        </p:nvSpPr>
        <p:spPr>
          <a:xfrm>
            <a:off x="9345323" y="5871115"/>
            <a:ext cx="3128442" cy="639449"/>
          </a:xfrm>
          <a:prstGeom prst="rect">
            <a:avLst/>
          </a:prstGeom>
          <a:blipFill>
            <a:blip r:embed="rId1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802" name="Shape 802"/>
          <p:cNvSpPr/>
          <p:nvPr/>
        </p:nvSpPr>
        <p:spPr>
          <a:xfrm>
            <a:off x="9630539" y="5965889"/>
            <a:ext cx="2558009" cy="4499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300">
                <a:solidFill>
                  <a:srgbClr val="FFFFFF"/>
                </a:solidFill>
              </a:defRPr>
            </a:lvl1pPr>
          </a:lstStyle>
          <a:p>
            <a:r>
              <a:t>HTMLTableElement</a:t>
            </a:r>
          </a:p>
        </p:txBody>
      </p:sp>
      <p:sp>
        <p:nvSpPr>
          <p:cNvPr id="803" name="Shape 803"/>
          <p:cNvSpPr/>
          <p:nvPr/>
        </p:nvSpPr>
        <p:spPr>
          <a:xfrm>
            <a:off x="9345323" y="6709599"/>
            <a:ext cx="3128442" cy="639449"/>
          </a:xfrm>
          <a:prstGeom prst="rect">
            <a:avLst/>
          </a:prstGeom>
          <a:blipFill>
            <a:blip r:embed="rId1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804" name="Shape 804"/>
          <p:cNvSpPr/>
          <p:nvPr/>
        </p:nvSpPr>
        <p:spPr>
          <a:xfrm>
            <a:off x="10479089" y="6804374"/>
            <a:ext cx="860909" cy="44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300">
                <a:solidFill>
                  <a:srgbClr val="FFFFFF"/>
                </a:solidFill>
              </a:defRPr>
            </a:lvl1pPr>
          </a:lstStyle>
          <a:p>
            <a:r>
              <a:t>…etc.</a:t>
            </a:r>
          </a:p>
        </p:txBody>
      </p:sp>
      <p:sp>
        <p:nvSpPr>
          <p:cNvPr id="805" name="Shape 805"/>
          <p:cNvSpPr/>
          <p:nvPr/>
        </p:nvSpPr>
        <p:spPr>
          <a:xfrm>
            <a:off x="2545716" y="1877064"/>
            <a:ext cx="1638301" cy="6350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注：文档</a:t>
            </a:r>
          </a:p>
        </p:txBody>
      </p:sp>
      <p:sp>
        <p:nvSpPr>
          <p:cNvPr id="806" name="Shape 806"/>
          <p:cNvSpPr/>
          <p:nvPr/>
        </p:nvSpPr>
        <p:spPr>
          <a:xfrm>
            <a:off x="2132604" y="4574994"/>
            <a:ext cx="3162301" cy="635001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/>
          <a:p>
            <a:r>
              <a:t>注：文档中的元素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Shape 80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809" name="Shape 80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78765" indent="-278765" defTabSz="233045">
              <a:spcBef>
                <a:spcPts val="2500"/>
              </a:spcBef>
              <a:buBlip>
                <a:blip r:embed="rId1"/>
              </a:buBlip>
              <a:defRPr sz="2040">
                <a:effectLst/>
              </a:defRPr>
            </a:pPr>
            <a:r>
              <a:t>1.getElementById方法定义在Document.prototype上，即Element节点上不能使用。</a:t>
            </a:r>
          </a:p>
          <a:p>
            <a:pPr marL="278765" indent="-278765" defTabSz="233045">
              <a:spcBef>
                <a:spcPts val="2500"/>
              </a:spcBef>
              <a:buBlip>
                <a:blip r:embed="rId1"/>
              </a:buBlip>
              <a:defRPr sz="2040">
                <a:effectLst/>
              </a:defRPr>
            </a:pPr>
            <a:r>
              <a:t>2.getElementsByName方法定义在HTMLDocument.prototype上，即非html中的document以外不能使用(xml document,Element)</a:t>
            </a:r>
          </a:p>
          <a:p>
            <a:pPr marL="278765" indent="-278765" defTabSz="233045">
              <a:spcBef>
                <a:spcPts val="2500"/>
              </a:spcBef>
              <a:buBlip>
                <a:blip r:embed="rId1"/>
              </a:buBlip>
              <a:defRPr sz="2040">
                <a:effectLst/>
              </a:defRPr>
            </a:pPr>
            <a:r>
              <a:t>3.getElementsByTagName方法定义在Document.prototype 和 Element.prototype上</a:t>
            </a:r>
          </a:p>
          <a:p>
            <a:pPr marL="278765" indent="-278765" defTabSz="233045">
              <a:spcBef>
                <a:spcPts val="2500"/>
              </a:spcBef>
              <a:buBlip>
                <a:blip r:embed="rId1"/>
              </a:buBlip>
              <a:defRPr sz="2040">
                <a:effectLst/>
              </a:defRPr>
            </a:pPr>
            <a:r>
              <a:t>4.HTMLDocument.prototype定义了一些常用的属性，body,head,分别指代HTML文档中的&lt;body&gt;&lt;head&gt;标签。</a:t>
            </a:r>
          </a:p>
          <a:p>
            <a:pPr marL="278765" indent="-278765" defTabSz="233045">
              <a:spcBef>
                <a:spcPts val="2500"/>
              </a:spcBef>
              <a:buBlip>
                <a:blip r:embed="rId1"/>
              </a:buBlip>
              <a:defRPr sz="2040">
                <a:effectLst/>
              </a:defRPr>
            </a:pPr>
            <a:r>
              <a:t>5.Document.prototype上定义了documentElement属性，指代文档的根元素，在HTML文档中，他总是指代&lt;html&gt;元素</a:t>
            </a:r>
          </a:p>
          <a:p>
            <a:pPr marL="278765" indent="-278765" defTabSz="233045">
              <a:spcBef>
                <a:spcPts val="2500"/>
              </a:spcBef>
              <a:buBlip>
                <a:blip r:embed="rId1"/>
              </a:buBlip>
              <a:defRPr sz="2040">
                <a:effectLst/>
              </a:defRPr>
            </a:pPr>
            <a:r>
              <a:t>6.getElementsByClassName、querySelectorAll、querySelector在Document,Element类中均有定义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Shape 81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课堂练习</a:t>
            </a:r>
          </a:p>
        </p:txBody>
      </p:sp>
      <p:sp>
        <p:nvSpPr>
          <p:cNvPr id="812" name="Shape 81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87985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t>1.遍历元素节点树，要求不能用children属性</a:t>
            </a:r>
          </a:p>
          <a:p>
            <a:pPr marL="387985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t>2.封装函数，返回元素e的第n层祖先元素</a:t>
            </a:r>
          </a:p>
          <a:p>
            <a:pPr marL="387985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t>3.封装函数，返回元素e的第n个兄弟节点，n为正，返回后面的兄弟节点，n为负，返回前面的，n为0，返回自己。</a:t>
            </a:r>
          </a:p>
          <a:p>
            <a:pPr marL="387985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t>4.编辑函数，封装children功能，解决以前部分浏览器的兼容性问题</a:t>
            </a:r>
          </a:p>
          <a:p>
            <a:pPr marL="387985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t>5.自己封装hasChildren()方法，不可用children属性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Shape 81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815" name="Shape 815"/>
          <p:cNvSpPr/>
          <p:nvPr>
            <p:ph type="body" idx="1"/>
          </p:nvPr>
        </p:nvSpPr>
        <p:spPr>
          <a:xfrm>
            <a:off x="1968500" y="2219258"/>
            <a:ext cx="9753600" cy="7193222"/>
          </a:xfrm>
          <a:prstGeom prst="rect">
            <a:avLst/>
          </a:prstGeom>
        </p:spPr>
        <p:txBody>
          <a:bodyPr/>
          <a:lstStyle/>
          <a:p>
            <a:pPr marL="262255" indent="-262255" defTabSz="219075">
              <a:spcBef>
                <a:spcPts val="2400"/>
              </a:spcBef>
              <a:buBlip>
                <a:blip r:embed="rId1"/>
              </a:buBlip>
              <a:defRPr sz="1920">
                <a:effectLst/>
              </a:defRPr>
            </a:pPr>
            <a:r>
              <a:t>增</a:t>
            </a:r>
          </a:p>
          <a:p>
            <a:pPr marL="524510" lvl="1" indent="-262255" defTabSz="219075">
              <a:spcBef>
                <a:spcPts val="2400"/>
              </a:spcBef>
              <a:buBlip>
                <a:blip r:embed="rId1"/>
              </a:buBlip>
              <a:defRPr sz="1920">
                <a:effectLst/>
              </a:defRPr>
            </a:pPr>
            <a:r>
              <a:t>document.createElement();</a:t>
            </a:r>
          </a:p>
          <a:p>
            <a:pPr marL="524510" lvl="1" indent="-262255" defTabSz="219075">
              <a:spcBef>
                <a:spcPts val="2400"/>
              </a:spcBef>
              <a:buBlip>
                <a:blip r:embed="rId1"/>
              </a:buBlip>
              <a:defRPr sz="1920">
                <a:effectLst/>
              </a:defRPr>
            </a:pPr>
            <a:r>
              <a:t>document.createTextNode();</a:t>
            </a:r>
          </a:p>
          <a:p>
            <a:pPr marL="524510" lvl="1" indent="-262255" defTabSz="219075">
              <a:spcBef>
                <a:spcPts val="2400"/>
              </a:spcBef>
              <a:buBlip>
                <a:blip r:embed="rId1"/>
              </a:buBlip>
              <a:defRPr sz="1920">
                <a:effectLst/>
              </a:defRPr>
            </a:pPr>
            <a:r>
              <a:t>document.createComment();</a:t>
            </a:r>
          </a:p>
          <a:p>
            <a:pPr marL="524510" lvl="1" indent="-262255" defTabSz="219075">
              <a:spcBef>
                <a:spcPts val="2400"/>
              </a:spcBef>
              <a:buBlip>
                <a:blip r:embed="rId1"/>
              </a:buBlip>
              <a:defRPr sz="1920">
                <a:effectLst/>
              </a:defRPr>
            </a:pPr>
            <a:r>
              <a:t>document.createDocumentFragment();</a:t>
            </a:r>
          </a:p>
          <a:p>
            <a:pPr marL="262255" indent="-262255" defTabSz="219075">
              <a:spcBef>
                <a:spcPts val="2400"/>
              </a:spcBef>
              <a:buBlip>
                <a:blip r:embed="rId1"/>
              </a:buBlip>
              <a:defRPr sz="1920">
                <a:effectLst/>
              </a:defRPr>
            </a:pPr>
            <a:r>
              <a:t>插</a:t>
            </a:r>
          </a:p>
          <a:p>
            <a:pPr marL="524510" lvl="1" indent="-262255" defTabSz="219075">
              <a:spcBef>
                <a:spcPts val="2400"/>
              </a:spcBef>
              <a:buBlip>
                <a:blip r:embed="rId1"/>
              </a:buBlip>
              <a:defRPr sz="1920">
                <a:effectLst/>
              </a:defRPr>
            </a:pPr>
            <a:r>
              <a:t>PARENTNODE.appendChild();</a:t>
            </a:r>
          </a:p>
          <a:p>
            <a:pPr marL="524510" lvl="1" indent="-262255" defTabSz="219075">
              <a:spcBef>
                <a:spcPts val="2400"/>
              </a:spcBef>
              <a:buBlip>
                <a:blip r:embed="rId1"/>
              </a:buBlip>
              <a:defRPr sz="1920">
                <a:effectLst/>
              </a:defRPr>
            </a:pPr>
            <a:r>
              <a:t>PARENTNODE.insertBefore(a, b):</a:t>
            </a:r>
          </a:p>
          <a:p>
            <a:pPr marL="262255" indent="-262255" defTabSz="219075">
              <a:spcBef>
                <a:spcPts val="2400"/>
              </a:spcBef>
              <a:buBlip>
                <a:blip r:embed="rId1"/>
              </a:buBlip>
              <a:defRPr sz="1920">
                <a:effectLst/>
              </a:defRPr>
            </a:pPr>
            <a:r>
              <a:t>删</a:t>
            </a:r>
          </a:p>
          <a:p>
            <a:pPr marL="524510" lvl="1" indent="-262255" defTabSz="219075">
              <a:spcBef>
                <a:spcPts val="2400"/>
              </a:spcBef>
              <a:buBlip>
                <a:blip r:embed="rId1"/>
              </a:buBlip>
              <a:defRPr sz="1920">
                <a:effectLst/>
              </a:defRPr>
            </a:pPr>
            <a:r>
              <a:t>parent.removeChild();</a:t>
            </a:r>
          </a:p>
          <a:p>
            <a:pPr marL="262255" indent="-262255" defTabSz="219075">
              <a:spcBef>
                <a:spcPts val="2400"/>
              </a:spcBef>
              <a:buBlip>
                <a:blip r:embed="rId1"/>
              </a:buBlip>
              <a:defRPr sz="1920">
                <a:effectLst/>
              </a:defRPr>
            </a:pPr>
            <a:r>
              <a:t>替换</a:t>
            </a:r>
          </a:p>
          <a:p>
            <a:pPr marL="524510" lvl="1" indent="-262255" defTabSz="219075">
              <a:spcBef>
                <a:spcPts val="2400"/>
              </a:spcBef>
              <a:buBlip>
                <a:blip r:embed="rId1"/>
              </a:buBlip>
              <a:defRPr sz="1920">
                <a:effectLst/>
              </a:defRPr>
            </a:pPr>
            <a:r>
              <a:t>parent.replaceChild(new, origin);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Shape 81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818" name="Shape 81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09575" indent="-409575" defTabSz="342900">
              <a:spcBef>
                <a:spcPts val="3700"/>
              </a:spcBef>
              <a:buBlip>
                <a:blip r:embed="rId1"/>
              </a:buBlip>
              <a:defRPr sz="3000">
                <a:effectLst/>
              </a:defRPr>
            </a:pPr>
            <a:r>
              <a:t>Element节点的一些属性</a:t>
            </a:r>
          </a:p>
          <a:p>
            <a:pPr marL="819150" lvl="1" indent="-409575" defTabSz="342900">
              <a:spcBef>
                <a:spcPts val="3700"/>
              </a:spcBef>
              <a:buBlip>
                <a:blip r:embed="rId1"/>
              </a:buBlip>
              <a:defRPr sz="3000">
                <a:effectLst/>
              </a:defRPr>
            </a:pPr>
            <a:r>
              <a:t>innerHTML</a:t>
            </a:r>
          </a:p>
          <a:p>
            <a:pPr marL="819150" lvl="1" indent="-409575" defTabSz="342900">
              <a:spcBef>
                <a:spcPts val="3700"/>
              </a:spcBef>
              <a:buBlip>
                <a:blip r:embed="rId1"/>
              </a:buBlip>
              <a:defRPr sz="3000">
                <a:effectLst/>
              </a:defRPr>
            </a:pPr>
            <a:r>
              <a:t>innerText(火狐不兼容) / textContent(老版本IE不好使)</a:t>
            </a:r>
          </a:p>
          <a:p>
            <a:pPr marL="409575" indent="-409575" defTabSz="342900">
              <a:spcBef>
                <a:spcPts val="3700"/>
              </a:spcBef>
              <a:buBlip>
                <a:blip r:embed="rId1"/>
              </a:buBlip>
              <a:defRPr sz="3000">
                <a:effectLst/>
              </a:defRPr>
            </a:pPr>
            <a:r>
              <a:t>Element节点的一些方法</a:t>
            </a:r>
          </a:p>
          <a:p>
            <a:pPr marL="819150" lvl="1" indent="-409575" defTabSz="342900">
              <a:spcBef>
                <a:spcPts val="3700"/>
              </a:spcBef>
              <a:buBlip>
                <a:blip r:embed="rId1"/>
              </a:buBlip>
              <a:defRPr sz="3000">
                <a:effectLst/>
              </a:defRPr>
            </a:pPr>
            <a:r>
              <a:t>ele.setAttribute()</a:t>
            </a:r>
          </a:p>
          <a:p>
            <a:pPr marL="819150" lvl="1" indent="-409575" defTabSz="342900">
              <a:spcBef>
                <a:spcPts val="3700"/>
              </a:spcBef>
              <a:buBlip>
                <a:blip r:embed="rId1"/>
              </a:buBlip>
              <a:defRPr sz="3000">
                <a:effectLst/>
              </a:defRPr>
            </a:pPr>
            <a:r>
              <a:t>ele.getAttribute();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Shape 82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课堂练习</a:t>
            </a:r>
          </a:p>
        </p:txBody>
      </p:sp>
      <p:sp>
        <p:nvSpPr>
          <p:cNvPr id="821" name="Shape 82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spcBef>
                <a:spcPts val="0"/>
              </a:spcBef>
              <a:buSzTx/>
              <a:buNone/>
              <a:defRPr sz="2800">
                <a:solidFill>
                  <a:srgbClr val="000000"/>
                </a:solidFill>
                <a:effectLst/>
                <a:latin typeface="Helvetica"/>
                <a:ea typeface="Helvetica"/>
                <a:cs typeface="Helvetica"/>
                <a:sym typeface="Helvetica"/>
              </a:defRPr>
            </a:pPr>
            <a:r>
              <a:t>请编写一段JavaScript脚本生成下面这段DOM结构。要求：使用标准的DOM方法或属性。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solidFill>
                  <a:srgbClr val="000000"/>
                </a:solidFill>
                <a:effectLst/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marL="0" indent="0">
              <a:spcBef>
                <a:spcPts val="0"/>
              </a:spcBef>
              <a:buSzTx/>
              <a:buNone/>
              <a:defRPr sz="2800">
                <a:solidFill>
                  <a:srgbClr val="000000"/>
                </a:solidFill>
                <a:effectLst/>
                <a:latin typeface="Helvetica"/>
                <a:ea typeface="Helvetica"/>
                <a:cs typeface="Helvetica"/>
                <a:sym typeface="Helvetica"/>
              </a:defRPr>
            </a:pPr>
            <a:r>
              <a:t>&lt;div class="example"&gt;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solidFill>
                  <a:srgbClr val="000000"/>
                </a:solidFill>
                <a:effectLst/>
                <a:latin typeface="Helvetica"/>
                <a:ea typeface="Helvetica"/>
                <a:cs typeface="Helvetica"/>
                <a:sym typeface="Helvetica"/>
              </a:defRPr>
            </a:pPr>
            <a:r>
              <a:t>	&lt;p class="slogan"&gt;姬成，你最帅!&lt;/p&gt;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solidFill>
                  <a:srgbClr val="000000"/>
                </a:solidFill>
                <a:effectLst/>
                <a:latin typeface="Helvetica"/>
                <a:ea typeface="Helvetica"/>
                <a:cs typeface="Helvetica"/>
                <a:sym typeface="Helvetica"/>
              </a:defRPr>
            </a:pPr>
            <a:r>
              <a:t>&lt;/div&gt;</a:t>
            </a:r>
          </a:p>
          <a:p>
            <a:pPr marL="382270" indent="-382270">
              <a:spcBef>
                <a:spcPts val="0"/>
              </a:spcBef>
              <a:buBlip>
                <a:blip r:embed="rId1"/>
              </a:buBlip>
              <a:defRPr sz="2800">
                <a:solidFill>
                  <a:srgbClr val="000000"/>
                </a:solidFill>
                <a:effectLst/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marL="382270" indent="-382270">
              <a:spcBef>
                <a:spcPts val="0"/>
              </a:spcBef>
              <a:buBlip>
                <a:blip r:embed="rId1"/>
              </a:buBlip>
              <a:defRPr sz="2800">
                <a:solidFill>
                  <a:srgbClr val="000000"/>
                </a:solidFill>
                <a:effectLst/>
                <a:latin typeface="Helvetica"/>
                <a:ea typeface="Helvetica"/>
                <a:cs typeface="Helvetica"/>
                <a:sym typeface="Helvetica"/>
              </a:defRPr>
            </a:pPr>
            <a:r>
              <a:t>提示 dom.className 可以读写class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Shape 82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课后作业</a:t>
            </a:r>
          </a:p>
        </p:txBody>
      </p:sp>
      <p:sp>
        <p:nvSpPr>
          <p:cNvPr id="824" name="Shape 82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87985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t>1.封装函数insertAfter()；功能类似insertBefore();</a:t>
            </a:r>
          </a:p>
          <a:p>
            <a:pPr marL="387985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t>提示:可忽略老版本浏览器，直接在Element.prototype上编程</a:t>
            </a:r>
          </a:p>
          <a:p>
            <a:pPr marL="387985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t>2.封装remove(); 使得child.remove()直接可以销毁自身</a:t>
            </a:r>
          </a:p>
          <a:p>
            <a:pPr marL="387985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t>3.将目标节点内部的节点顺序逆序。</a:t>
            </a:r>
          </a:p>
          <a:p>
            <a:pPr marL="775335" lvl="1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t>eg:&lt;div&gt; &lt;a&gt;&lt;/a&gt; &lt;em&gt;&lt;/em&gt;&lt;/div&gt; </a:t>
            </a:r>
          </a:p>
          <a:p>
            <a:pPr marL="1163320" lvl="2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t>&lt;div&gt;&lt;em&gt;&lt;/em&gt;&lt;a&gt;&lt;/a&gt;&lt;/div&gt;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Shape 82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日期对象 Date()</a:t>
            </a:r>
          </a:p>
        </p:txBody>
      </p:sp>
      <p:sp>
        <p:nvSpPr>
          <p:cNvPr id="827" name="Shape 82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1"/>
              </a:buBlip>
            </a:lvl1pPr>
          </a:lstStyle>
          <a:p>
            <a:pPr>
              <a:defRPr>
                <a:effectLst/>
              </a:defRPr>
            </a:pPr>
            <a:r>
              <a:t>封装函数，打印当前是何年何月何日何时，几分几秒。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开始学习js</a:t>
            </a:r>
          </a:p>
        </p:txBody>
      </p:sp>
      <p:sp>
        <p:nvSpPr>
          <p:cNvPr id="186" name="Shape 18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js三大部分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ECMAScript、DOM、BOM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Shape 82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js定时器</a:t>
            </a:r>
          </a:p>
        </p:txBody>
      </p:sp>
      <p:sp>
        <p:nvSpPr>
          <p:cNvPr id="830" name="Shape 83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20370" indent="-420370" defTabSz="351790">
              <a:spcBef>
                <a:spcPts val="3800"/>
              </a:spcBef>
              <a:buBlip>
                <a:blip r:embed="rId1"/>
              </a:buBlip>
              <a:defRPr sz="3080">
                <a:effectLst/>
              </a:defRPr>
            </a:pPr>
            <a:r>
              <a:t>setInterval();</a:t>
            </a:r>
          </a:p>
          <a:p>
            <a:pPr marL="420370" indent="-420370" defTabSz="351790">
              <a:spcBef>
                <a:spcPts val="3800"/>
              </a:spcBef>
              <a:buBlip>
                <a:blip r:embed="rId1"/>
              </a:buBlip>
              <a:defRPr sz="3080">
                <a:effectLst/>
              </a:defRPr>
            </a:pPr>
            <a:r>
              <a:t>setTimeout();</a:t>
            </a:r>
          </a:p>
          <a:p>
            <a:pPr marL="420370" indent="-420370" defTabSz="351790">
              <a:spcBef>
                <a:spcPts val="3800"/>
              </a:spcBef>
              <a:buBlip>
                <a:blip r:embed="rId1"/>
              </a:buBlip>
              <a:defRPr sz="3080">
                <a:effectLst/>
              </a:defRPr>
            </a:pPr>
            <a:r>
              <a:t>clearInterval();</a:t>
            </a:r>
          </a:p>
          <a:p>
            <a:pPr marL="420370" indent="-420370" defTabSz="351790">
              <a:spcBef>
                <a:spcPts val="3800"/>
              </a:spcBef>
              <a:buBlip>
                <a:blip r:embed="rId1"/>
              </a:buBlip>
              <a:defRPr sz="3080">
                <a:effectLst/>
              </a:defRPr>
            </a:pPr>
            <a:r>
              <a:t>clearTimeout();</a:t>
            </a:r>
          </a:p>
          <a:p>
            <a:pPr marL="420370" indent="-420370" defTabSz="351790">
              <a:spcBef>
                <a:spcPts val="3800"/>
              </a:spcBef>
              <a:buBlip>
                <a:blip r:embed="rId1"/>
              </a:buBlip>
              <a:defRPr sz="3080">
                <a:effectLst/>
              </a:defRPr>
            </a:pPr>
            <a:r>
              <a:t>全局对象window上的方法，内部函数this指向window</a:t>
            </a:r>
          </a:p>
          <a:p>
            <a:pPr marL="420370" indent="-420370" defTabSz="351790">
              <a:spcBef>
                <a:spcPts val="3800"/>
              </a:spcBef>
              <a:buBlip>
                <a:blip r:embed="rId1"/>
              </a:buBlip>
              <a:defRPr sz="3080">
                <a:effectLst/>
              </a:defRPr>
            </a:pPr>
            <a:r>
              <a:t>注意 ：setInterval(“func()”,1000);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Shape 83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练习题</a:t>
            </a:r>
          </a:p>
        </p:txBody>
      </p:sp>
      <p:sp>
        <p:nvSpPr>
          <p:cNvPr id="833" name="Shape 83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1"/>
              </a:buBlip>
            </a:lvl1pPr>
          </a:lstStyle>
          <a:p>
            <a:pPr>
              <a:defRPr>
                <a:effectLst/>
              </a:defRPr>
            </a:pPr>
            <a:r>
              <a:t>1.计时器，到一分钟停止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Shape 83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836" name="Shape 83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87985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t>查看滚动条的滚动距离</a:t>
            </a:r>
          </a:p>
          <a:p>
            <a:pPr marL="775335" lvl="1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t>window.pageXOffset/pageYOffset</a:t>
            </a:r>
          </a:p>
          <a:p>
            <a:pPr marL="1163320" lvl="2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t>IE8及IE8以下不兼容</a:t>
            </a:r>
          </a:p>
          <a:p>
            <a:pPr marL="775335" lvl="1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t>document.body/documentElement.scrollLeft/scrollTop</a:t>
            </a:r>
          </a:p>
          <a:p>
            <a:pPr marL="1163320" lvl="2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t>兼容性比较混乱，用时取两个值相加，因为不可能存在两个同时有值</a:t>
            </a:r>
          </a:p>
          <a:p>
            <a:pPr marL="775335" lvl="1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t>封装兼容性方法，g求滚动轮滚动距离getScrollOffset()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Shape 83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839" name="Shape 83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11150" indent="-311150" defTabSz="260350">
              <a:spcBef>
                <a:spcPts val="2800"/>
              </a:spcBef>
              <a:buBlip>
                <a:blip r:embed="rId1"/>
              </a:buBlip>
              <a:defRPr sz="2280">
                <a:effectLst/>
              </a:defRPr>
            </a:pPr>
            <a:r>
              <a:t>查看视口的尺寸</a:t>
            </a:r>
          </a:p>
          <a:p>
            <a:pPr marL="622300" lvl="1" indent="-311150" defTabSz="260350">
              <a:spcBef>
                <a:spcPts val="2800"/>
              </a:spcBef>
              <a:buBlip>
                <a:blip r:embed="rId1"/>
              </a:buBlip>
              <a:defRPr sz="2280">
                <a:effectLst/>
              </a:defRPr>
            </a:pPr>
            <a:r>
              <a:t>window.innerWidth/innerHeight</a:t>
            </a:r>
          </a:p>
          <a:p>
            <a:pPr marL="934085" lvl="2" indent="-311150" defTabSz="260350">
              <a:spcBef>
                <a:spcPts val="2800"/>
              </a:spcBef>
              <a:buBlip>
                <a:blip r:embed="rId1"/>
              </a:buBlip>
              <a:defRPr sz="2280">
                <a:effectLst/>
              </a:defRPr>
            </a:pPr>
            <a:r>
              <a:t>IE8及IE8以下不兼容</a:t>
            </a:r>
          </a:p>
          <a:p>
            <a:pPr marL="622300" lvl="1" indent="-311150" defTabSz="260350">
              <a:spcBef>
                <a:spcPts val="2800"/>
              </a:spcBef>
              <a:buBlip>
                <a:blip r:embed="rId1"/>
              </a:buBlip>
              <a:defRPr sz="2280">
                <a:effectLst/>
              </a:defRPr>
            </a:pPr>
            <a:r>
              <a:t>document.documentElement.clientWidth/clientHeight</a:t>
            </a:r>
          </a:p>
          <a:p>
            <a:pPr marL="934085" lvl="2" indent="-311150" defTabSz="260350">
              <a:spcBef>
                <a:spcPts val="2800"/>
              </a:spcBef>
              <a:buBlip>
                <a:blip r:embed="rId1"/>
              </a:buBlip>
              <a:defRPr sz="2280">
                <a:effectLst/>
              </a:defRPr>
            </a:pPr>
            <a:r>
              <a:t>标准模式下，任意浏览器都兼容</a:t>
            </a:r>
          </a:p>
          <a:p>
            <a:pPr marL="622300" lvl="1" indent="-311150" defTabSz="260350">
              <a:spcBef>
                <a:spcPts val="2800"/>
              </a:spcBef>
              <a:buBlip>
                <a:blip r:embed="rId1"/>
              </a:buBlip>
              <a:defRPr sz="2280">
                <a:effectLst/>
              </a:defRPr>
            </a:pPr>
            <a:r>
              <a:t>document.body.clientWidth/clientHeight</a:t>
            </a:r>
          </a:p>
          <a:p>
            <a:pPr marL="934085" lvl="2" indent="-311150" defTabSz="260350">
              <a:spcBef>
                <a:spcPts val="2800"/>
              </a:spcBef>
              <a:buBlip>
                <a:blip r:embed="rId1"/>
              </a:buBlip>
              <a:defRPr sz="2280">
                <a:effectLst/>
              </a:defRPr>
            </a:pPr>
            <a:r>
              <a:t>适用于怪异模式下的浏览器</a:t>
            </a:r>
          </a:p>
          <a:p>
            <a:pPr marL="622300" lvl="1" indent="-311150" defTabSz="260350">
              <a:spcBef>
                <a:spcPts val="2800"/>
              </a:spcBef>
              <a:buBlip>
                <a:blip r:embed="rId1"/>
              </a:buBlip>
              <a:defRPr sz="2280">
                <a:effectLst/>
              </a:defRPr>
            </a:pPr>
            <a:r>
              <a:t>封装兼容性方法，返回浏览器视口尺寸getViewportOffset()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Shape 84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842" name="Shape 84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49250" indent="-349250" defTabSz="292100">
              <a:spcBef>
                <a:spcPts val="3200"/>
              </a:spcBef>
              <a:buBlip>
                <a:blip r:embed="rId1"/>
              </a:buBlip>
              <a:defRPr sz="2560">
                <a:effectLst/>
              </a:defRPr>
            </a:pPr>
            <a:r>
              <a:t>查看元素的几何尺寸</a:t>
            </a:r>
          </a:p>
          <a:p>
            <a:pPr marL="699135" lvl="1" indent="-349250" defTabSz="292100">
              <a:spcBef>
                <a:spcPts val="3200"/>
              </a:spcBef>
              <a:buBlip>
                <a:blip r:embed="rId1"/>
              </a:buBlip>
              <a:defRPr sz="2560">
                <a:effectLst/>
              </a:defRPr>
            </a:pPr>
            <a:r>
              <a:t>domEle.getBoundingClientRect();</a:t>
            </a:r>
          </a:p>
          <a:p>
            <a:pPr marL="699135" lvl="1" indent="-349250" defTabSz="292100">
              <a:spcBef>
                <a:spcPts val="3200"/>
              </a:spcBef>
              <a:buBlip>
                <a:blip r:embed="rId1"/>
              </a:buBlip>
              <a:defRPr sz="2560">
                <a:effectLst/>
              </a:defRPr>
            </a:pPr>
            <a:r>
              <a:t>兼容性很好</a:t>
            </a:r>
          </a:p>
          <a:p>
            <a:pPr marL="699135" lvl="1" indent="-349250" defTabSz="292100">
              <a:spcBef>
                <a:spcPts val="3200"/>
              </a:spcBef>
              <a:buBlip>
                <a:blip r:embed="rId1"/>
              </a:buBlip>
              <a:defRPr sz="2560">
                <a:effectLst/>
              </a:defRPr>
            </a:pPr>
            <a:r>
              <a:t>该方法返回一个对象，对象里面有left,top,right,bottom等属性。left和top代表该元素左上角的X和Y坐标，right和bottom代表元素右下角的X和Y坐标</a:t>
            </a:r>
          </a:p>
          <a:p>
            <a:pPr marL="699135" lvl="1" indent="-349250" defTabSz="292100">
              <a:spcBef>
                <a:spcPts val="3200"/>
              </a:spcBef>
              <a:buBlip>
                <a:blip r:embed="rId1"/>
              </a:buBlip>
              <a:defRPr sz="2560">
                <a:effectLst/>
              </a:defRPr>
            </a:pPr>
            <a:r>
              <a:t>height和width属性老版本IE并未实现</a:t>
            </a:r>
          </a:p>
          <a:p>
            <a:pPr marL="699135" lvl="1" indent="-349250" defTabSz="292100">
              <a:spcBef>
                <a:spcPts val="3200"/>
              </a:spcBef>
              <a:buBlip>
                <a:blip r:embed="rId1"/>
              </a:buBlip>
              <a:defRPr sz="2560">
                <a:effectLst/>
              </a:defRPr>
            </a:pPr>
            <a:r>
              <a:t>返回的结果并不是“实时的”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Shape 84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845" name="Shape 84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76555" indent="-376555" defTabSz="314960">
              <a:spcBef>
                <a:spcPts val="3400"/>
              </a:spcBef>
              <a:buBlip>
                <a:blip r:embed="rId1"/>
              </a:buBlip>
              <a:defRPr sz="2760">
                <a:effectLst/>
              </a:defRPr>
            </a:pPr>
            <a:r>
              <a:t>让滚动条滚动</a:t>
            </a:r>
          </a:p>
          <a:p>
            <a:pPr marL="753745" lvl="1" indent="-376555" defTabSz="314960">
              <a:spcBef>
                <a:spcPts val="3400"/>
              </a:spcBef>
              <a:buBlip>
                <a:blip r:embed="rId1"/>
              </a:buBlip>
              <a:defRPr sz="2760">
                <a:effectLst/>
              </a:defRPr>
            </a:pPr>
            <a:r>
              <a:t>window上有三个方法</a:t>
            </a:r>
          </a:p>
          <a:p>
            <a:pPr marL="753745" lvl="1" indent="-376555" defTabSz="314960">
              <a:spcBef>
                <a:spcPts val="3400"/>
              </a:spcBef>
              <a:buBlip>
                <a:blip r:embed="rId1"/>
              </a:buBlip>
              <a:defRPr sz="2760">
                <a:effectLst/>
              </a:defRPr>
            </a:pPr>
            <a:r>
              <a:t>scroll(),scrollTo(),scrollBy();</a:t>
            </a:r>
          </a:p>
          <a:p>
            <a:pPr marL="753745" lvl="1" indent="-376555" defTabSz="314960">
              <a:spcBef>
                <a:spcPts val="3400"/>
              </a:spcBef>
              <a:buBlip>
                <a:blip r:embed="rId1"/>
              </a:buBlip>
              <a:defRPr sz="2760">
                <a:effectLst/>
              </a:defRPr>
            </a:pPr>
            <a:r>
              <a:t>三个方法功能类似，用法都是将x,y坐标传入。即实现让滚动轮滚动到当前位置。</a:t>
            </a:r>
          </a:p>
          <a:p>
            <a:pPr marL="753745" lvl="1" indent="-376555" defTabSz="314960">
              <a:spcBef>
                <a:spcPts val="3400"/>
              </a:spcBef>
              <a:buBlip>
                <a:blip r:embed="rId1"/>
              </a:buBlip>
              <a:defRPr sz="2760">
                <a:effectLst/>
              </a:defRPr>
            </a:pPr>
            <a:r>
              <a:t>区别：scrollBy()会在之前的数据基础之上做累加。</a:t>
            </a:r>
          </a:p>
          <a:p>
            <a:pPr marL="753745" lvl="1" indent="-376555" defTabSz="314960">
              <a:spcBef>
                <a:spcPts val="3400"/>
              </a:spcBef>
              <a:buBlip>
                <a:blip r:embed="rId1"/>
              </a:buBlip>
              <a:defRPr sz="2760">
                <a:effectLst/>
              </a:defRPr>
            </a:pPr>
            <a:r>
              <a:t>eg：利用scrollBy() 快速阅读的功能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Shape 84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848" name="Shape 84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89560" indent="-289560" defTabSz="241935">
              <a:spcBef>
                <a:spcPts val="2600"/>
              </a:spcBef>
              <a:buBlip>
                <a:blip r:embed="rId1"/>
              </a:buBlip>
              <a:defRPr sz="2120">
                <a:effectLst/>
              </a:defRPr>
            </a:pPr>
            <a:r>
              <a:t>查看元素的尺寸</a:t>
            </a:r>
          </a:p>
          <a:p>
            <a:pPr marL="579120" lvl="1" indent="-289560" defTabSz="241935">
              <a:spcBef>
                <a:spcPts val="2600"/>
              </a:spcBef>
              <a:buBlip>
                <a:blip r:embed="rId1"/>
              </a:buBlip>
              <a:defRPr sz="2120">
                <a:effectLst/>
              </a:defRPr>
            </a:pPr>
            <a:r>
              <a:t>dom.offsetWidth，dom.offsetHeight</a:t>
            </a:r>
          </a:p>
          <a:p>
            <a:pPr marL="289560" indent="-289560" defTabSz="241935">
              <a:spcBef>
                <a:spcPts val="2600"/>
              </a:spcBef>
              <a:buBlip>
                <a:blip r:embed="rId1"/>
              </a:buBlip>
              <a:defRPr sz="2120">
                <a:effectLst/>
              </a:defRPr>
            </a:pPr>
            <a:r>
              <a:t>查看元素的位置</a:t>
            </a:r>
          </a:p>
          <a:p>
            <a:pPr marL="579120" lvl="1" indent="-289560" defTabSz="241935">
              <a:spcBef>
                <a:spcPts val="2600"/>
              </a:spcBef>
              <a:buBlip>
                <a:blip r:embed="rId1"/>
              </a:buBlip>
              <a:defRPr sz="2120">
                <a:effectLst/>
              </a:defRPr>
            </a:pPr>
            <a:r>
              <a:t>dom.offsetLeft, dom.offsetTop</a:t>
            </a:r>
          </a:p>
          <a:p>
            <a:pPr marL="579120" lvl="1" indent="-289560" defTabSz="241935">
              <a:spcBef>
                <a:spcPts val="2600"/>
              </a:spcBef>
              <a:buBlip>
                <a:blip r:embed="rId1"/>
              </a:buBlip>
              <a:defRPr sz="2120">
                <a:effectLst/>
              </a:defRPr>
            </a:pPr>
            <a:r>
              <a:t>对于无定位父级的元素，返回相对文档的坐标。对于有定位父级的元素，返回相对于最近的有定位的父级的坐标。</a:t>
            </a:r>
          </a:p>
          <a:p>
            <a:pPr marL="579120" lvl="1" indent="-289560" defTabSz="241935">
              <a:spcBef>
                <a:spcPts val="2600"/>
              </a:spcBef>
              <a:buBlip>
                <a:blip r:embed="rId1"/>
              </a:buBlip>
              <a:defRPr sz="2120">
                <a:effectLst/>
              </a:defRPr>
            </a:pPr>
            <a:r>
              <a:t>dom.offsetParent</a:t>
            </a:r>
          </a:p>
          <a:p>
            <a:pPr marL="579120" lvl="1" indent="-289560" defTabSz="241935">
              <a:spcBef>
                <a:spcPts val="2600"/>
              </a:spcBef>
              <a:buBlip>
                <a:blip r:embed="rId1"/>
              </a:buBlip>
              <a:defRPr sz="2120">
                <a:effectLst/>
              </a:defRPr>
            </a:pPr>
            <a:r>
              <a:t>返回最近的有定位的父级，如无，返回body, body.offsetParent 返回null</a:t>
            </a:r>
          </a:p>
          <a:p>
            <a:pPr marL="579120" lvl="1" indent="-289560" defTabSz="241935">
              <a:spcBef>
                <a:spcPts val="2600"/>
              </a:spcBef>
              <a:buBlip>
                <a:blip r:embed="rId1"/>
              </a:buBlip>
              <a:defRPr sz="2120">
                <a:effectLst/>
              </a:defRPr>
            </a:pPr>
            <a:r>
              <a:t>eg：求元素相对于文档的坐标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Shape 85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脚本化CSS</a:t>
            </a:r>
          </a:p>
        </p:txBody>
      </p:sp>
      <p:sp>
        <p:nvSpPr>
          <p:cNvPr id="851" name="Shape 85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87985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t>读写元素css属性</a:t>
            </a:r>
          </a:p>
          <a:p>
            <a:pPr marL="775335" lvl="1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t>dom.style.prop</a:t>
            </a:r>
          </a:p>
          <a:p>
            <a:pPr marL="1163320" lvl="2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t>可读写行间样式，没有兼容性问题，碰到float这样的关键字属性，前面应加css</a:t>
            </a:r>
          </a:p>
          <a:p>
            <a:pPr marL="1163320" lvl="2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t>eg:float — &gt; cssFloat</a:t>
            </a:r>
          </a:p>
          <a:p>
            <a:pPr marL="1163320" lvl="2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t>符合属性必须拆解，组合单词变成小驼峰式写法</a:t>
            </a:r>
          </a:p>
          <a:p>
            <a:pPr marL="1163320" lvl="2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t>写入的值必须是字符串格式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Shape 85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脚本化CSS</a:t>
            </a:r>
          </a:p>
        </p:txBody>
      </p:sp>
      <p:sp>
        <p:nvSpPr>
          <p:cNvPr id="854" name="Shape 85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64185" indent="-464185" defTabSz="388620">
              <a:spcBef>
                <a:spcPts val="4200"/>
              </a:spcBef>
              <a:buBlip>
                <a:blip r:embed="rId1"/>
              </a:buBlip>
              <a:defRPr sz="3400">
                <a:effectLst/>
              </a:defRPr>
            </a:pPr>
            <a:r>
              <a:t>查询计算样式</a:t>
            </a:r>
          </a:p>
          <a:p>
            <a:pPr marL="928370" lvl="1" indent="-464185" defTabSz="388620">
              <a:spcBef>
                <a:spcPts val="4200"/>
              </a:spcBef>
              <a:buBlip>
                <a:blip r:embed="rId1"/>
              </a:buBlip>
              <a:defRPr sz="3400">
                <a:effectLst/>
              </a:defRPr>
            </a:pPr>
            <a:r>
              <a:t>window.getComputedStyle(ele,null);</a:t>
            </a:r>
          </a:p>
          <a:p>
            <a:pPr marL="928370" lvl="1" indent="-464185" defTabSz="388620">
              <a:spcBef>
                <a:spcPts val="4200"/>
              </a:spcBef>
              <a:buBlip>
                <a:blip r:embed="rId1"/>
              </a:buBlip>
              <a:defRPr sz="3400">
                <a:effectLst/>
              </a:defRPr>
            </a:pPr>
            <a:r>
              <a:t>计算样式只读</a:t>
            </a:r>
          </a:p>
          <a:p>
            <a:pPr marL="928370" lvl="1" indent="-464185" defTabSz="388620">
              <a:spcBef>
                <a:spcPts val="4200"/>
              </a:spcBef>
              <a:buBlip>
                <a:blip r:embed="rId1"/>
              </a:buBlip>
              <a:defRPr sz="3400">
                <a:effectLst/>
              </a:defRPr>
            </a:pPr>
            <a:r>
              <a:t>返回的计算样式的值都是绝对值，没有相对单位</a:t>
            </a:r>
          </a:p>
          <a:p>
            <a:pPr marL="928370" lvl="1" indent="-464185" defTabSz="388620">
              <a:spcBef>
                <a:spcPts val="4200"/>
              </a:spcBef>
              <a:buBlip>
                <a:blip r:embed="rId1"/>
              </a:buBlip>
              <a:defRPr sz="3400">
                <a:effectLst/>
              </a:defRPr>
            </a:pPr>
            <a:r>
              <a:t>IE8 及 IE8以下不兼容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Shape 85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脚本化CSS</a:t>
            </a:r>
          </a:p>
        </p:txBody>
      </p:sp>
      <p:sp>
        <p:nvSpPr>
          <p:cNvPr id="857" name="Shape 85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20370" indent="-420370" defTabSz="351790">
              <a:spcBef>
                <a:spcPts val="3800"/>
              </a:spcBef>
              <a:buBlip>
                <a:blip r:embed="rId1"/>
              </a:buBlip>
              <a:defRPr sz="3080">
                <a:effectLst/>
              </a:defRPr>
            </a:pPr>
            <a:r>
              <a:t>查询样式</a:t>
            </a:r>
          </a:p>
          <a:p>
            <a:pPr marL="840740" lvl="1" indent="-420370" defTabSz="351790">
              <a:spcBef>
                <a:spcPts val="3800"/>
              </a:spcBef>
              <a:buBlip>
                <a:blip r:embed="rId1"/>
              </a:buBlip>
              <a:defRPr sz="3080">
                <a:effectLst/>
              </a:defRPr>
            </a:pPr>
            <a:r>
              <a:t>ele.currentStyle</a:t>
            </a:r>
          </a:p>
          <a:p>
            <a:pPr marL="840740" lvl="1" indent="-420370" defTabSz="351790">
              <a:spcBef>
                <a:spcPts val="3800"/>
              </a:spcBef>
              <a:buBlip>
                <a:blip r:embed="rId1"/>
              </a:buBlip>
              <a:defRPr sz="3080">
                <a:effectLst/>
              </a:defRPr>
            </a:pPr>
            <a:r>
              <a:t>计算样式只读</a:t>
            </a:r>
          </a:p>
          <a:p>
            <a:pPr marL="840740" lvl="1" indent="-420370" defTabSz="351790">
              <a:spcBef>
                <a:spcPts val="3800"/>
              </a:spcBef>
              <a:buBlip>
                <a:blip r:embed="rId1"/>
              </a:buBlip>
              <a:defRPr sz="3080">
                <a:effectLst/>
              </a:defRPr>
            </a:pPr>
            <a:r>
              <a:t>返回的计算样式的值不是经过转换的绝对值</a:t>
            </a:r>
          </a:p>
          <a:p>
            <a:pPr marL="840740" lvl="1" indent="-420370" defTabSz="351790">
              <a:spcBef>
                <a:spcPts val="3800"/>
              </a:spcBef>
              <a:buBlip>
                <a:blip r:embed="rId1"/>
              </a:buBlip>
              <a:defRPr sz="3080">
                <a:effectLst/>
              </a:defRPr>
            </a:pPr>
            <a:r>
              <a:t>IE独有的属性</a:t>
            </a:r>
          </a:p>
          <a:p>
            <a:pPr marL="420370" indent="-420370" defTabSz="351790">
              <a:spcBef>
                <a:spcPts val="3800"/>
              </a:spcBef>
              <a:buBlip>
                <a:blip r:embed="rId1"/>
              </a:buBlip>
              <a:defRPr sz="3080">
                <a:effectLst/>
              </a:defRPr>
            </a:pPr>
            <a:r>
              <a:t>封装兼容性方法getStyle(obj,prop);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1000"/>
    </mc:Choice>
    <mc:Fallback>
      <p:transition spd="med"/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theme/theme1.xml><?xml version="1.0" encoding="utf-8"?>
<a:theme xmlns:a="http://schemas.openxmlformats.org/drawingml/2006/main" name="LinenBook">
  <a:themeElements>
    <a:clrScheme name="LinenBook">
      <a:dk1>
        <a:srgbClr val="363929"/>
      </a:dk1>
      <a:lt1>
        <a:srgbClr val="181039"/>
      </a:lt1>
      <a:dk2>
        <a:srgbClr val="5C5C5C"/>
      </a:dk2>
      <a:lt2>
        <a:srgbClr val="E0E0E0"/>
      </a:lt2>
      <a:accent1>
        <a:srgbClr val="768893"/>
      </a:accent1>
      <a:accent2>
        <a:srgbClr val="81914E"/>
      </a:accent2>
      <a:accent3>
        <a:srgbClr val="CCA156"/>
      </a:accent3>
      <a:accent4>
        <a:srgbClr val="AD6D3D"/>
      </a:accent4>
      <a:accent5>
        <a:srgbClr val="A5322E"/>
      </a:accent5>
      <a:accent6>
        <a:srgbClr val="705A64"/>
      </a:accent6>
      <a:hlink>
        <a:srgbClr val="0000FF"/>
      </a:hlink>
      <a:folHlink>
        <a:srgbClr val="FF00FF"/>
      </a:folHlink>
    </a:clrScheme>
    <a:fontScheme name="LinenBook">
      <a:majorFont>
        <a:latin typeface="Optima"/>
        <a:ea typeface="Optima"/>
        <a:cs typeface="Optima"/>
      </a:majorFont>
      <a:minorFont>
        <a:latin typeface="Optima"/>
        <a:ea typeface="Optima"/>
        <a:cs typeface="Optima"/>
      </a:minorFont>
    </a:fontScheme>
    <a:fmtScheme name="LinenBoo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Optim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000" b="0" i="0" u="none" strike="noStrike" cap="none" spc="0" normalizeH="0" baseline="0">
            <a:ln>
              <a:noFill/>
            </a:ln>
            <a:solidFill>
              <a:srgbClr val="363929"/>
            </a:solidFill>
            <a:effectLst/>
            <a:uFillTx/>
            <a:latin typeface="+mn-lt"/>
            <a:ea typeface="+mn-ea"/>
            <a:cs typeface="+mn-cs"/>
            <a:sym typeface="Optim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LinenBook">
  <a:themeElements>
    <a:clrScheme name="LinenBook">
      <a:dk1>
        <a:srgbClr val="000000"/>
      </a:dk1>
      <a:lt1>
        <a:srgbClr val="FFFFFF"/>
      </a:lt1>
      <a:dk2>
        <a:srgbClr val="5C5C5C"/>
      </a:dk2>
      <a:lt2>
        <a:srgbClr val="E0E0E0"/>
      </a:lt2>
      <a:accent1>
        <a:srgbClr val="768893"/>
      </a:accent1>
      <a:accent2>
        <a:srgbClr val="81914E"/>
      </a:accent2>
      <a:accent3>
        <a:srgbClr val="CCA156"/>
      </a:accent3>
      <a:accent4>
        <a:srgbClr val="AD6D3D"/>
      </a:accent4>
      <a:accent5>
        <a:srgbClr val="A5322E"/>
      </a:accent5>
      <a:accent6>
        <a:srgbClr val="705A64"/>
      </a:accent6>
      <a:hlink>
        <a:srgbClr val="0000FF"/>
      </a:hlink>
      <a:folHlink>
        <a:srgbClr val="FF00FF"/>
      </a:folHlink>
    </a:clrScheme>
    <a:fontScheme name="LinenBook">
      <a:majorFont>
        <a:latin typeface="Optima"/>
        <a:ea typeface="Optima"/>
        <a:cs typeface="Optima"/>
      </a:majorFont>
      <a:minorFont>
        <a:latin typeface="Optima"/>
        <a:ea typeface="Optima"/>
        <a:cs typeface="Optima"/>
      </a:minorFont>
    </a:fontScheme>
    <a:fmtScheme name="LinenBoo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Optim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000" b="0" i="0" u="none" strike="noStrike" cap="none" spc="0" normalizeH="0" baseline="0">
            <a:ln>
              <a:noFill/>
            </a:ln>
            <a:solidFill>
              <a:srgbClr val="363929"/>
            </a:solidFill>
            <a:effectLst/>
            <a:uFillTx/>
            <a:latin typeface="+mn-lt"/>
            <a:ea typeface="+mn-ea"/>
            <a:cs typeface="+mn-cs"/>
            <a:sym typeface="Optim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14007</Words>
  <Application>WPS 演示</Application>
  <PresentationFormat/>
  <Paragraphs>1256</Paragraphs>
  <Slides>133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133</vt:i4>
      </vt:variant>
    </vt:vector>
  </HeadingPairs>
  <TitlesOfParts>
    <vt:vector size="146" baseType="lpstr">
      <vt:lpstr>Arial</vt:lpstr>
      <vt:lpstr>宋体</vt:lpstr>
      <vt:lpstr>Wingdings</vt:lpstr>
      <vt:lpstr>Optima</vt:lpstr>
      <vt:lpstr>Helvetica Neue</vt:lpstr>
      <vt:lpstr>Arial</vt:lpstr>
      <vt:lpstr>Segoe Print</vt:lpstr>
      <vt:lpstr>微软雅黑</vt:lpstr>
      <vt:lpstr>Arial Unicode MS</vt:lpstr>
      <vt:lpstr>Helvetica</vt:lpstr>
      <vt:lpstr>Verdana</vt:lpstr>
      <vt:lpstr>Optima</vt:lpstr>
      <vt:lpstr>LinenBook</vt:lpstr>
      <vt:lpstr>JavaScript</vt:lpstr>
      <vt:lpstr>web发展史</vt:lpstr>
      <vt:lpstr>web发展史</vt:lpstr>
      <vt:lpstr>js历史</vt:lpstr>
      <vt:lpstr>浏览器组成</vt:lpstr>
      <vt:lpstr>js引擎</vt:lpstr>
      <vt:lpstr>js的逼格</vt:lpstr>
      <vt:lpstr>js执行队列</vt:lpstr>
      <vt:lpstr>开始学习js</vt:lpstr>
      <vt:lpstr>开始学习js</vt:lpstr>
      <vt:lpstr>js基本语法</vt:lpstr>
      <vt:lpstr>PowerPoint 演示文稿</vt:lpstr>
      <vt:lpstr>基本语法</vt:lpstr>
      <vt:lpstr>PowerPoint 演示文稿</vt:lpstr>
      <vt:lpstr>基本语法</vt:lpstr>
      <vt:lpstr>js运算符</vt:lpstr>
      <vt:lpstr>练习</vt:lpstr>
      <vt:lpstr>js运算符</vt:lpstr>
      <vt:lpstr>条件语句</vt:lpstr>
      <vt:lpstr>作业</vt:lpstr>
      <vt:lpstr>作业</vt:lpstr>
      <vt:lpstr>PowerPoint 演示文稿</vt:lpstr>
      <vt:lpstr>条件语句补充</vt:lpstr>
      <vt:lpstr>初识引用值</vt:lpstr>
      <vt:lpstr>编程形式的区别</vt:lpstr>
      <vt:lpstr>typeof</vt:lpstr>
      <vt:lpstr>类型转换</vt:lpstr>
      <vt:lpstr>类型转换</vt:lpstr>
      <vt:lpstr>类型转换</vt:lpstr>
      <vt:lpstr>练习</vt:lpstr>
      <vt:lpstr>函数</vt:lpstr>
      <vt:lpstr>课堂小练习</vt:lpstr>
      <vt:lpstr>PowerPoint 演示文稿</vt:lpstr>
      <vt:lpstr>作用域初探</vt:lpstr>
      <vt:lpstr>挑战型作业</vt:lpstr>
      <vt:lpstr>作用域精解</vt:lpstr>
      <vt:lpstr>作用域精解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闭包</vt:lpstr>
      <vt:lpstr>PowerPoint 演示文稿</vt:lpstr>
      <vt:lpstr>PowerPoint 演示文稿</vt:lpstr>
      <vt:lpstr>闭包的作用</vt:lpstr>
      <vt:lpstr>立即执行函数</vt:lpstr>
      <vt:lpstr>闭包的防范</vt:lpstr>
      <vt:lpstr>js运行三部曲</vt:lpstr>
      <vt:lpstr>预编译前奏</vt:lpstr>
      <vt:lpstr>预编译</vt:lpstr>
      <vt:lpstr>PowerPoint 演示文稿</vt:lpstr>
      <vt:lpstr>PowerPoint 演示文稿</vt:lpstr>
      <vt:lpstr>PowerPoint 演示文稿</vt:lpstr>
      <vt:lpstr>PowerPoint 演示文稿</vt:lpstr>
      <vt:lpstr>对象</vt:lpstr>
      <vt:lpstr>构造函数内部原理</vt:lpstr>
      <vt:lpstr>包装类</vt:lpstr>
      <vt:lpstr>原型</vt:lpstr>
      <vt:lpstr>原型链</vt:lpstr>
      <vt:lpstr>call/apply</vt:lpstr>
      <vt:lpstr>继承发展史</vt:lpstr>
      <vt:lpstr>命名空间</vt:lpstr>
      <vt:lpstr>思考问题</vt:lpstr>
      <vt:lpstr>查看属性</vt:lpstr>
      <vt:lpstr>对象的枚举</vt:lpstr>
      <vt:lpstr>this</vt:lpstr>
      <vt:lpstr>arguments</vt:lpstr>
      <vt:lpstr>克隆</vt:lpstr>
      <vt:lpstr>数组</vt:lpstr>
      <vt:lpstr>数组常用的方法</vt:lpstr>
      <vt:lpstr>类数组</vt:lpstr>
      <vt:lpstr>三目运算符</vt:lpstr>
      <vt:lpstr>try…catch</vt:lpstr>
      <vt:lpstr>es5严格模式</vt:lpstr>
      <vt:lpstr>DOM</vt:lpstr>
      <vt:lpstr>什么是DOM</vt:lpstr>
      <vt:lpstr>DOM基本操作</vt:lpstr>
      <vt:lpstr>DOM基本操作</vt:lpstr>
      <vt:lpstr>DOM基本操作</vt:lpstr>
      <vt:lpstr>DOM基本操作</vt:lpstr>
      <vt:lpstr>DOM树</vt:lpstr>
      <vt:lpstr>DOM基本操作</vt:lpstr>
      <vt:lpstr>课堂练习</vt:lpstr>
      <vt:lpstr>DOM基本操作</vt:lpstr>
      <vt:lpstr>DOM基本操作</vt:lpstr>
      <vt:lpstr>课堂练习</vt:lpstr>
      <vt:lpstr>课后作业</vt:lpstr>
      <vt:lpstr>日期对象 Date()</vt:lpstr>
      <vt:lpstr>js定时器</vt:lpstr>
      <vt:lpstr>练习题</vt:lpstr>
      <vt:lpstr>DOM基本操作</vt:lpstr>
      <vt:lpstr>DOM基本操作</vt:lpstr>
      <vt:lpstr>DOM基本操作</vt:lpstr>
      <vt:lpstr>DOM基本操作</vt:lpstr>
      <vt:lpstr>DOM基本操作</vt:lpstr>
      <vt:lpstr>脚本化CSS</vt:lpstr>
      <vt:lpstr>脚本化CSS</vt:lpstr>
      <vt:lpstr>脚本化CSS</vt:lpstr>
      <vt:lpstr>脚本化CSS</vt:lpstr>
      <vt:lpstr>作业</vt:lpstr>
      <vt:lpstr>脚本化样式表</vt:lpstr>
      <vt:lpstr>事件</vt:lpstr>
      <vt:lpstr>如何绑定事件</vt:lpstr>
      <vt:lpstr>事件处理程序的运行环境</vt:lpstr>
      <vt:lpstr>解除事件处理程序</vt:lpstr>
      <vt:lpstr>事件处理模型 — 事件冒泡、捕获</vt:lpstr>
      <vt:lpstr>取消冒泡和阻止默认事件</vt:lpstr>
      <vt:lpstr>事件对象</vt:lpstr>
      <vt:lpstr>事件委托</vt:lpstr>
      <vt:lpstr>事件分类</vt:lpstr>
      <vt:lpstr>事件练习</vt:lpstr>
      <vt:lpstr>事件分类</vt:lpstr>
      <vt:lpstr>事件分类</vt:lpstr>
      <vt:lpstr>事件分类</vt:lpstr>
      <vt:lpstr>作业</vt:lpstr>
      <vt:lpstr>json</vt:lpstr>
      <vt:lpstr>异步加载js</vt:lpstr>
      <vt:lpstr>异步加载js</vt:lpstr>
      <vt:lpstr>js加载时间线</vt:lpstr>
      <vt:lpstr>BOM</vt:lpstr>
      <vt:lpstr>BOM</vt:lpstr>
      <vt:lpstr>BOM</vt:lpstr>
      <vt:lpstr>BOM</vt:lpstr>
      <vt:lpstr>BOM</vt:lpstr>
      <vt:lpstr>BOM</vt:lpstr>
      <vt:lpstr>课前补充</vt:lpstr>
      <vt:lpstr>RegExp</vt:lpstr>
      <vt:lpstr>RegExp</vt:lpstr>
      <vt:lpstr>Doctype</vt:lpstr>
      <vt:lpstr>Doctype</vt:lpstr>
      <vt:lpstr>待穿插知识点</vt:lpstr>
      <vt:lpstr>待穿插知识点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JavaScript</dc:title>
  <dc:creator/>
  <cp:lastModifiedBy>sakura</cp:lastModifiedBy>
  <cp:revision>1</cp:revision>
  <dcterms:created xsi:type="dcterms:W3CDTF">2018-10-09T02:15:17Z</dcterms:created>
  <dcterms:modified xsi:type="dcterms:W3CDTF">2018-10-09T02:15:17Z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2052-10.1.0.7566</vt:lpwstr>
  </property>
</Properties>
</file>